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28" r:id="rId4"/>
    <p:sldId id="329" r:id="rId5"/>
    <p:sldId id="276" r:id="rId6"/>
    <p:sldId id="278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94" r:id="rId16"/>
    <p:sldId id="295" r:id="rId17"/>
    <p:sldId id="296" r:id="rId18"/>
    <p:sldId id="286" r:id="rId19"/>
    <p:sldId id="304" r:id="rId20"/>
    <p:sldId id="305" r:id="rId21"/>
    <p:sldId id="306" r:id="rId22"/>
    <p:sldId id="307" r:id="rId23"/>
    <p:sldId id="308" r:id="rId24"/>
    <p:sldId id="287" r:id="rId25"/>
    <p:sldId id="288" r:id="rId26"/>
    <p:sldId id="298" r:id="rId27"/>
    <p:sldId id="299" r:id="rId28"/>
    <p:sldId id="289" r:id="rId29"/>
    <p:sldId id="300" r:id="rId30"/>
    <p:sldId id="301" r:id="rId31"/>
    <p:sldId id="302" r:id="rId32"/>
    <p:sldId id="303" r:id="rId33"/>
    <p:sldId id="290" r:id="rId34"/>
    <p:sldId id="311" r:id="rId35"/>
    <p:sldId id="291" r:id="rId36"/>
    <p:sldId id="312" r:id="rId37"/>
    <p:sldId id="313" r:id="rId38"/>
    <p:sldId id="314" r:id="rId39"/>
    <p:sldId id="330" r:id="rId40"/>
    <p:sldId id="292" r:id="rId41"/>
    <p:sldId id="317" r:id="rId42"/>
    <p:sldId id="318" r:id="rId43"/>
    <p:sldId id="319" r:id="rId44"/>
    <p:sldId id="320" r:id="rId45"/>
    <p:sldId id="321" r:id="rId46"/>
    <p:sldId id="293" r:id="rId47"/>
    <p:sldId id="322" r:id="rId48"/>
    <p:sldId id="323" r:id="rId49"/>
    <p:sldId id="297" r:id="rId50"/>
    <p:sldId id="325" r:id="rId51"/>
    <p:sldId id="326" r:id="rId52"/>
    <p:sldId id="309" r:id="rId53"/>
    <p:sldId id="310" r:id="rId54"/>
    <p:sldId id="327" r:id="rId5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40" autoAdjust="0"/>
  </p:normalViewPr>
  <p:slideViewPr>
    <p:cSldViewPr snapToGrid="0" snapToObjects="1">
      <p:cViewPr varScale="1">
        <p:scale>
          <a:sx n="83" d="100"/>
          <a:sy n="83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4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825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77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85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75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53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50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4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686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640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10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A48F2-F613-2B47-998D-CEDE4CF07C08}" type="datetimeFigureOut">
              <a:rPr lang="es-ES" smtClean="0"/>
              <a:t>22/10/15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4432-CF34-364B-8637-3D945E10686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3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Relationship Id="rId3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wmf"/><Relationship Id="rId7" Type="http://schemas.openxmlformats.org/officeDocument/2006/relationships/image" Target="../media/image16.png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4578" y="391583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rgbClr val="660066"/>
                </a:solidFill>
              </a:rPr>
              <a:t>Diagnóstico y Tratamiento de los Tumores Neuroendocrinos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0378" y="2147358"/>
            <a:ext cx="6400800" cy="1752600"/>
          </a:xfrm>
        </p:spPr>
        <p:txBody>
          <a:bodyPr/>
          <a:lstStyle/>
          <a:p>
            <a:r>
              <a:rPr lang="es-ES" b="1" dirty="0" smtClean="0"/>
              <a:t>Enrique Grande</a:t>
            </a:r>
          </a:p>
          <a:p>
            <a:r>
              <a:rPr lang="es-ES" sz="1800" dirty="0" smtClean="0"/>
              <a:t>Servicio de Oncología Médica</a:t>
            </a:r>
          </a:p>
          <a:p>
            <a:r>
              <a:rPr lang="es-ES" sz="1800" dirty="0" smtClean="0"/>
              <a:t>Hospital Ramón y Cajal</a:t>
            </a:r>
            <a:endParaRPr lang="es-E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7" b="98283" l="731" r="99478">
                        <a14:foregroundMark x1="92693" y1="90987" x2="92693" y2="90987"/>
                        <a14:foregroundMark x1="77557" y1="95279" x2="77557" y2="95279"/>
                        <a14:foregroundMark x1="55532" y1="95279" x2="55532" y2="95279"/>
                        <a14:foregroundMark x1="49165" y1="95064" x2="49165" y2="95064"/>
                        <a14:foregroundMark x1="53758" y1="98283" x2="53758" y2="98283"/>
                        <a14:foregroundMark x1="10543" y1="46137" x2="10543" y2="46137"/>
                        <a14:foregroundMark x1="10647" y1="39270" x2="10647" y2="39270"/>
                        <a14:foregroundMark x1="10438" y1="51288" x2="10438" y2="51288"/>
                        <a14:foregroundMark x1="47808" y1="26395" x2="47808" y2="26395"/>
                        <a14:foregroundMark x1="50313" y1="28112" x2="50313" y2="28112"/>
                        <a14:foregroundMark x1="53967" y1="27039" x2="53967" y2="27039"/>
                        <a14:foregroundMark x1="55741" y1="26824" x2="55741" y2="26824"/>
                        <a14:foregroundMark x1="51461" y1="25322" x2="51461" y2="25322"/>
                        <a14:foregroundMark x1="49061" y1="25966" x2="49061" y2="25966"/>
                        <a14:foregroundMark x1="45825" y1="28755" x2="45825" y2="28755"/>
                        <a14:backgroundMark x1="56681" y1="25536" x2="56681" y2="2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8" y="2406650"/>
            <a:ext cx="9124950" cy="445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3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Imagen de un TNE en TAC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88" y="1417638"/>
            <a:ext cx="6223000" cy="4978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694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Imagen de un TNE en </a:t>
            </a:r>
            <a:r>
              <a:rPr lang="es-ES" b="1" dirty="0" err="1" smtClean="0">
                <a:solidFill>
                  <a:srgbClr val="660066"/>
                </a:solidFill>
              </a:rPr>
              <a:t>Octreoscan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0000" t="3675" r="27315" b="13405"/>
          <a:stretch/>
        </p:blipFill>
        <p:spPr>
          <a:xfrm>
            <a:off x="3767666" y="1234193"/>
            <a:ext cx="2074333" cy="56238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00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Imagen de un TNE en Resonancia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963" t="5049" r="7490" b="6405"/>
          <a:stretch/>
        </p:blipFill>
        <p:spPr>
          <a:xfrm>
            <a:off x="1439333" y="1848555"/>
            <a:ext cx="6031629" cy="41204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416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Imagen de un TNE en PET-TAC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839992"/>
            <a:ext cx="6067778" cy="45228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61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Tratamiento Curativo de los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450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51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Inversión Económica en Investigación por Tipo de Tumor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3" y="1720851"/>
            <a:ext cx="7633229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lecha abajo 2"/>
          <p:cNvSpPr/>
          <p:nvPr/>
        </p:nvSpPr>
        <p:spPr>
          <a:xfrm>
            <a:off x="7603772" y="3762375"/>
            <a:ext cx="1095375" cy="141287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41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Supervivencia Media de los Pacientes con TNE en las últimas Décadas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644625"/>
            <a:ext cx="81756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52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660066"/>
                </a:solidFill>
              </a:rPr>
              <a:t>Supervivencia Media de los Pacientes con Ca de Colon en las últimas Décadas</a:t>
            </a:r>
            <a:endParaRPr lang="es-ES" sz="3600" b="1" dirty="0">
              <a:solidFill>
                <a:srgbClr val="66006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8807"/>
          <a:stretch/>
        </p:blipFill>
        <p:spPr>
          <a:xfrm>
            <a:off x="615244" y="1502304"/>
            <a:ext cx="8255000" cy="53274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99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957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Qué se Tiene en Cuenta al Tratar a un Paciente con un TNE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5" name="Picture 2" descr="http://img.medscape.com/pi/sites/infosite/carcinoid/1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9876"/>
            <a:ext cx="3769489" cy="41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211960" y="1837559"/>
            <a:ext cx="475252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Localización del tumor primario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Funcionante</a:t>
            </a:r>
            <a:r>
              <a:rPr lang="es-ES" dirty="0" smtClean="0"/>
              <a:t> o no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Síntomas </a:t>
            </a:r>
            <a:r>
              <a:rPr lang="es-ES" dirty="0"/>
              <a:t>por la enfermedad</a:t>
            </a:r>
            <a:r>
              <a:rPr lang="es-ES" dirty="0" smtClean="0"/>
              <a:t>?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Octreoscan</a:t>
            </a:r>
            <a:r>
              <a:rPr lang="es-ES" dirty="0" smtClean="0"/>
              <a:t> + ó no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Ki67 &lt;2, 2-20. ó &gt;2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Índice mitótico?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Grado de diferenciación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Número de metástasis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Volumen tumoral total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Comité Multidisciplinar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Relación endocrino-</a:t>
            </a:r>
            <a:r>
              <a:rPr lang="es-ES" dirty="0" err="1" smtClean="0"/>
              <a:t>onco</a:t>
            </a: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Alternativas terapéuticas (esperar y ver, SSA, quimioterapia con distintos tipos, </a:t>
            </a:r>
            <a:r>
              <a:rPr lang="es-ES" dirty="0" err="1" smtClean="0"/>
              <a:t>everolimus</a:t>
            </a:r>
            <a:r>
              <a:rPr lang="es-ES" dirty="0" smtClean="0"/>
              <a:t>, </a:t>
            </a:r>
            <a:r>
              <a:rPr lang="es-ES" dirty="0" err="1" smtClean="0"/>
              <a:t>sunitinib</a:t>
            </a:r>
            <a:r>
              <a:rPr lang="es-ES" dirty="0" smtClean="0"/>
              <a:t>, combinación con SSA, interferón, radionúclidos, técnicas locales…)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Disponibilidad de fármacos y técnicas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96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Agrupar 27"/>
          <p:cNvGrpSpPr>
            <a:grpSpLocks/>
          </p:cNvGrpSpPr>
          <p:nvPr/>
        </p:nvGrpSpPr>
        <p:grpSpPr bwMode="auto">
          <a:xfrm>
            <a:off x="395288" y="1412875"/>
            <a:ext cx="8497887" cy="5329238"/>
            <a:chOff x="395536" y="1412776"/>
            <a:chExt cx="8496944" cy="5328592"/>
          </a:xfrm>
        </p:grpSpPr>
        <p:cxnSp>
          <p:nvCxnSpPr>
            <p:cNvPr id="6" name="Conector recto 5"/>
            <p:cNvCxnSpPr/>
            <p:nvPr/>
          </p:nvCxnSpPr>
          <p:spPr>
            <a:xfrm flipV="1">
              <a:off x="395536" y="4077866"/>
              <a:ext cx="8496944" cy="71428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>
              <a:off x="755858" y="2420717"/>
              <a:ext cx="7631853" cy="3168266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2340007" y="1700079"/>
              <a:ext cx="4608002" cy="4753986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>
              <a:off x="4068603" y="1412776"/>
              <a:ext cx="1295256" cy="5328592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H="1">
              <a:off x="3779710" y="1412776"/>
              <a:ext cx="2015901" cy="5328592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 flipH="1">
              <a:off x="1979685" y="1988969"/>
              <a:ext cx="5328646" cy="4320651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 flipH="1">
              <a:off x="755858" y="2852464"/>
              <a:ext cx="7631853" cy="2520644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ángulo 12"/>
            <p:cNvSpPr/>
            <p:nvPr/>
          </p:nvSpPr>
          <p:spPr>
            <a:xfrm>
              <a:off x="3419387" y="4436597"/>
              <a:ext cx="3025439" cy="865082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/>
            </a:p>
          </p:txBody>
        </p:sp>
        <p:pic>
          <p:nvPicPr>
            <p:cNvPr id="14" name="Imagen 4" descr="Captura de pantalla 2015-09-17 a las 16.15.3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2132856"/>
              <a:ext cx="5360482" cy="388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ángulo 14"/>
            <p:cNvSpPr/>
            <p:nvPr/>
          </p:nvSpPr>
          <p:spPr>
            <a:xfrm>
              <a:off x="3995586" y="5804857"/>
              <a:ext cx="144446" cy="14444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32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rgbClr val="660066"/>
                </a:solidFill>
              </a:rPr>
              <a:t>El Reto de los Tumores Neuroendocrinos</a:t>
            </a:r>
            <a:endParaRPr lang="es-ES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7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Tiempo sin Progresar un Tumor Dependiendo del Origen 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017" y="1773856"/>
            <a:ext cx="6504005" cy="4604366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11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>
                <a:solidFill>
                  <a:srgbClr val="660066"/>
                </a:solidFill>
              </a:rPr>
              <a:t>Correlación entre el Grado de Diferenciación Tumoral y la Supervivencia de los </a:t>
            </a:r>
            <a:r>
              <a:rPr lang="es-ES" sz="3200" b="1" dirty="0" err="1">
                <a:solidFill>
                  <a:srgbClr val="660066"/>
                </a:solidFill>
              </a:rPr>
              <a:t>TNEs</a:t>
            </a:r>
            <a:endParaRPr lang="es-ES" sz="3200" b="1" dirty="0">
              <a:solidFill>
                <a:srgbClr val="660066"/>
              </a:solidFill>
            </a:endParaRPr>
          </a:p>
        </p:txBody>
      </p:sp>
      <p:pic>
        <p:nvPicPr>
          <p:cNvPr id="4" name="Imagen 3" descr="Captura de pantalla 2012-10-07 a las 11.4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984"/>
            <a:ext cx="8765610" cy="351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40" y="1522402"/>
            <a:ext cx="73660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1598240" y="3395652"/>
            <a:ext cx="130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2F2B20"/>
                </a:solidFill>
              </a:rPr>
              <a:t>Bajo grado</a:t>
            </a:r>
          </a:p>
        </p:txBody>
      </p:sp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6638553" y="3395652"/>
            <a:ext cx="125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2F2B20"/>
                </a:solidFill>
              </a:rPr>
              <a:t>Alto grado</a:t>
            </a:r>
          </a:p>
        </p:txBody>
      </p:sp>
      <p:sp>
        <p:nvSpPr>
          <p:cNvPr id="9" name="CuadroTexto 9"/>
          <p:cNvSpPr txBox="1">
            <a:spLocks noChangeArrowheads="1"/>
          </p:cNvSpPr>
          <p:nvPr/>
        </p:nvSpPr>
        <p:spPr bwMode="auto">
          <a:xfrm>
            <a:off x="4046165" y="3395652"/>
            <a:ext cx="198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2F2B20"/>
                </a:solidFill>
              </a:rPr>
              <a:t>Grado Intermedio</a:t>
            </a:r>
          </a:p>
        </p:txBody>
      </p:sp>
      <p:sp>
        <p:nvSpPr>
          <p:cNvPr id="10" name="Text Placeholder 35"/>
          <p:cNvSpPr txBox="1">
            <a:spLocks/>
          </p:cNvSpPr>
          <p:nvPr/>
        </p:nvSpPr>
        <p:spPr>
          <a:xfrm>
            <a:off x="2579314" y="6361538"/>
            <a:ext cx="6555384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>
              <a:defRPr lang="en-GB"/>
            </a:defPPr>
            <a:lvl1pPr algn="r" eaLnBrk="0" hangingPunct="0">
              <a:spcAft>
                <a:spcPts val="0"/>
              </a:spcAft>
              <a:buClr>
                <a:srgbClr val="FFCC00"/>
              </a:buClr>
              <a:defRPr sz="1200" kern="0">
                <a:solidFill>
                  <a:srgbClr val="FFFFFF"/>
                </a:solidFill>
                <a:latin typeface="Arial"/>
              </a:defRPr>
            </a:lvl1pPr>
          </a:lstStyle>
          <a:p>
            <a:pPr defTabSz="457200" fontAlgn="auto">
              <a:spcBef>
                <a:spcPts val="0"/>
              </a:spcBef>
              <a:defRPr/>
            </a:pP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Yao JC, et al. J </a:t>
            </a:r>
            <a:r>
              <a:rPr lang="nb-NO" b="1" dirty="0" err="1">
                <a:solidFill>
                  <a:srgbClr val="2F2B20"/>
                </a:solidFill>
                <a:latin typeface="Comic Sans MS"/>
                <a:cs typeface="Comic Sans MS"/>
              </a:rPr>
              <a:t>Clin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 </a:t>
            </a:r>
            <a:r>
              <a:rPr lang="nb-NO" b="1" dirty="0" err="1">
                <a:solidFill>
                  <a:srgbClr val="2F2B20"/>
                </a:solidFill>
                <a:latin typeface="Comic Sans MS"/>
                <a:cs typeface="Comic Sans MS"/>
              </a:rPr>
              <a:t>Oncol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 2008;26:3063-3072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552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>
                <a:solidFill>
                  <a:srgbClr val="660066"/>
                </a:solidFill>
              </a:rPr>
              <a:t>Correlación entre el </a:t>
            </a:r>
            <a:r>
              <a:rPr lang="es-ES" sz="3200" b="1" dirty="0" smtClean="0">
                <a:solidFill>
                  <a:srgbClr val="660066"/>
                </a:solidFill>
              </a:rPr>
              <a:t>Índice de Proliferación Tumoral </a:t>
            </a:r>
            <a:r>
              <a:rPr lang="es-ES" sz="3200" b="1" dirty="0">
                <a:solidFill>
                  <a:srgbClr val="660066"/>
                </a:solidFill>
              </a:rPr>
              <a:t>y la Supervivencia de los </a:t>
            </a:r>
            <a:r>
              <a:rPr lang="es-ES" sz="3200" b="1" dirty="0" err="1">
                <a:solidFill>
                  <a:srgbClr val="660066"/>
                </a:solidFill>
              </a:rPr>
              <a:t>TNEs</a:t>
            </a:r>
            <a:endParaRPr lang="es-ES" sz="3200" b="1" dirty="0">
              <a:solidFill>
                <a:srgbClr val="660066"/>
              </a:solidFill>
            </a:endParaRP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550102"/>
            <a:ext cx="6502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>
            <a:spLocks noChangeArrowheads="1"/>
          </p:cNvSpPr>
          <p:nvPr/>
        </p:nvSpPr>
        <p:spPr bwMode="auto">
          <a:xfrm>
            <a:off x="3995937" y="3329690"/>
            <a:ext cx="1368152" cy="5429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4" name="Rectángulo 13"/>
          <p:cNvSpPr>
            <a:spLocks noChangeArrowheads="1"/>
          </p:cNvSpPr>
          <p:nvPr/>
        </p:nvSpPr>
        <p:spPr bwMode="auto">
          <a:xfrm>
            <a:off x="1905000" y="3301115"/>
            <a:ext cx="1084263" cy="5429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5" name="Rectángulo 14"/>
          <p:cNvSpPr>
            <a:spLocks noChangeArrowheads="1"/>
          </p:cNvSpPr>
          <p:nvPr/>
        </p:nvSpPr>
        <p:spPr bwMode="auto">
          <a:xfrm>
            <a:off x="6316662" y="3299526"/>
            <a:ext cx="1279673" cy="5810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1931886" y="3397982"/>
            <a:ext cx="1023137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Arial" pitchFamily="34" charset="0"/>
                <a:ea typeface="ＭＳ Ｐゴシック" charset="-128"/>
                <a:cs typeface="+mn-cs"/>
              </a:rPr>
              <a:t>KI67&lt;2%</a:t>
            </a:r>
            <a:endParaRPr lang="en-US" sz="1600" dirty="0">
              <a:latin typeface="Arial" pitchFamily="34" charset="0"/>
              <a:ea typeface="ＭＳ Ｐゴシック" charset="-128"/>
              <a:cs typeface="+mn-cs"/>
            </a:endParaRPr>
          </a:p>
        </p:txBody>
      </p:sp>
      <p:grpSp>
        <p:nvGrpSpPr>
          <p:cNvPr id="17" name="Group 140"/>
          <p:cNvGrpSpPr>
            <a:grpSpLocks/>
          </p:cNvGrpSpPr>
          <p:nvPr/>
        </p:nvGrpSpPr>
        <p:grpSpPr bwMode="auto">
          <a:xfrm>
            <a:off x="2165350" y="3994625"/>
            <a:ext cx="5215270" cy="2768600"/>
            <a:chOff x="865" y="767"/>
            <a:chExt cx="3655" cy="2162"/>
          </a:xfrm>
        </p:grpSpPr>
        <p:sp>
          <p:nvSpPr>
            <p:cNvPr id="18" name="TextBox 39"/>
            <p:cNvSpPr txBox="1">
              <a:spLocks noChangeArrowheads="1"/>
            </p:cNvSpPr>
            <p:nvPr/>
          </p:nvSpPr>
          <p:spPr bwMode="auto">
            <a:xfrm>
              <a:off x="1052" y="2074"/>
              <a:ext cx="3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0.2</a:t>
              </a:r>
            </a:p>
          </p:txBody>
        </p:sp>
        <p:cxnSp>
          <p:nvCxnSpPr>
            <p:cNvPr id="19" name="Straight Connector 8"/>
            <p:cNvCxnSpPr/>
            <p:nvPr/>
          </p:nvCxnSpPr>
          <p:spPr bwMode="auto">
            <a:xfrm rot="5400000">
              <a:off x="1530" y="853"/>
              <a:ext cx="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9"/>
            <p:cNvCxnSpPr/>
            <p:nvPr/>
          </p:nvCxnSpPr>
          <p:spPr bwMode="auto">
            <a:xfrm rot="5400000">
              <a:off x="1557" y="853"/>
              <a:ext cx="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0"/>
            <p:cNvCxnSpPr/>
            <p:nvPr/>
          </p:nvCxnSpPr>
          <p:spPr bwMode="auto">
            <a:xfrm rot="5400000">
              <a:off x="1577" y="853"/>
              <a:ext cx="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1"/>
            <p:cNvCxnSpPr/>
            <p:nvPr/>
          </p:nvCxnSpPr>
          <p:spPr bwMode="auto">
            <a:xfrm rot="5400000">
              <a:off x="1609" y="853"/>
              <a:ext cx="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2"/>
            <p:cNvCxnSpPr/>
            <p:nvPr/>
          </p:nvCxnSpPr>
          <p:spPr bwMode="auto">
            <a:xfrm rot="5400000">
              <a:off x="538" y="1710"/>
              <a:ext cx="1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3"/>
            <p:cNvCxnSpPr/>
            <p:nvPr/>
          </p:nvCxnSpPr>
          <p:spPr bwMode="auto">
            <a:xfrm>
              <a:off x="1396" y="2577"/>
              <a:ext cx="27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4"/>
            <p:cNvCxnSpPr/>
            <p:nvPr/>
          </p:nvCxnSpPr>
          <p:spPr bwMode="auto">
            <a:xfrm rot="5400000">
              <a:off x="1525" y="2587"/>
              <a:ext cx="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5"/>
            <p:cNvCxnSpPr/>
            <p:nvPr/>
          </p:nvCxnSpPr>
          <p:spPr bwMode="auto">
            <a:xfrm rot="5400000">
              <a:off x="2047" y="2587"/>
              <a:ext cx="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6"/>
            <p:cNvCxnSpPr/>
            <p:nvPr/>
          </p:nvCxnSpPr>
          <p:spPr bwMode="auto">
            <a:xfrm rot="5400000">
              <a:off x="2561" y="2587"/>
              <a:ext cx="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7"/>
            <p:cNvCxnSpPr/>
            <p:nvPr/>
          </p:nvCxnSpPr>
          <p:spPr bwMode="auto">
            <a:xfrm rot="5400000">
              <a:off x="3081" y="2587"/>
              <a:ext cx="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8"/>
            <p:cNvCxnSpPr/>
            <p:nvPr/>
          </p:nvCxnSpPr>
          <p:spPr bwMode="auto">
            <a:xfrm rot="5400000">
              <a:off x="3591" y="2587"/>
              <a:ext cx="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9"/>
            <p:cNvCxnSpPr/>
            <p:nvPr/>
          </p:nvCxnSpPr>
          <p:spPr bwMode="auto">
            <a:xfrm rot="5400000">
              <a:off x="4116" y="2587"/>
              <a:ext cx="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1432" y="2577"/>
              <a:ext cx="2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2" name="TextBox 24"/>
            <p:cNvSpPr txBox="1">
              <a:spLocks noChangeArrowheads="1"/>
            </p:cNvSpPr>
            <p:nvPr/>
          </p:nvSpPr>
          <p:spPr bwMode="auto">
            <a:xfrm>
              <a:off x="1907" y="2577"/>
              <a:ext cx="3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50</a:t>
              </a:r>
            </a:p>
          </p:txBody>
        </p:sp>
        <p:sp>
          <p:nvSpPr>
            <p:cNvPr id="33" name="TextBox 25"/>
            <p:cNvSpPr txBox="1">
              <a:spLocks noChangeArrowheads="1"/>
            </p:cNvSpPr>
            <p:nvPr/>
          </p:nvSpPr>
          <p:spPr bwMode="auto">
            <a:xfrm>
              <a:off x="2383" y="2577"/>
              <a:ext cx="4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34" name="TextBox 26"/>
            <p:cNvSpPr txBox="1">
              <a:spLocks noChangeArrowheads="1"/>
            </p:cNvSpPr>
            <p:nvPr/>
          </p:nvSpPr>
          <p:spPr bwMode="auto">
            <a:xfrm>
              <a:off x="2892" y="2577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150</a:t>
              </a:r>
            </a:p>
          </p:txBody>
        </p:sp>
        <p:sp>
          <p:nvSpPr>
            <p:cNvPr id="35" name="TextBox 27"/>
            <p:cNvSpPr txBox="1">
              <a:spLocks noChangeArrowheads="1"/>
            </p:cNvSpPr>
            <p:nvPr/>
          </p:nvSpPr>
          <p:spPr bwMode="auto">
            <a:xfrm>
              <a:off x="3414" y="2577"/>
              <a:ext cx="4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200</a:t>
              </a:r>
            </a:p>
          </p:txBody>
        </p:sp>
        <p:sp>
          <p:nvSpPr>
            <p:cNvPr id="36" name="TextBox 28"/>
            <p:cNvSpPr txBox="1">
              <a:spLocks noChangeArrowheads="1"/>
            </p:cNvSpPr>
            <p:nvPr/>
          </p:nvSpPr>
          <p:spPr bwMode="auto">
            <a:xfrm>
              <a:off x="3931" y="2577"/>
              <a:ext cx="4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250</a:t>
              </a:r>
            </a:p>
          </p:txBody>
        </p:sp>
        <p:sp>
          <p:nvSpPr>
            <p:cNvPr id="37" name="TextBox 29"/>
            <p:cNvSpPr txBox="1">
              <a:spLocks noChangeArrowheads="1"/>
            </p:cNvSpPr>
            <p:nvPr/>
          </p:nvSpPr>
          <p:spPr bwMode="auto">
            <a:xfrm>
              <a:off x="1860" y="2737"/>
              <a:ext cx="19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Time (months)</a:t>
              </a:r>
            </a:p>
          </p:txBody>
        </p:sp>
        <p:sp>
          <p:nvSpPr>
            <p:cNvPr id="38" name="TextBox 30"/>
            <p:cNvSpPr txBox="1">
              <a:spLocks noChangeArrowheads="1"/>
            </p:cNvSpPr>
            <p:nvPr/>
          </p:nvSpPr>
          <p:spPr bwMode="auto">
            <a:xfrm>
              <a:off x="1052" y="2404"/>
              <a:ext cx="3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0.0</a:t>
              </a:r>
            </a:p>
          </p:txBody>
        </p:sp>
        <p:cxnSp>
          <p:nvCxnSpPr>
            <p:cNvPr id="39" name="Straight Connector 28"/>
            <p:cNvCxnSpPr/>
            <p:nvPr/>
          </p:nvCxnSpPr>
          <p:spPr bwMode="auto">
            <a:xfrm>
              <a:off x="1351" y="2486"/>
              <a:ext cx="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9"/>
            <p:cNvCxnSpPr/>
            <p:nvPr/>
          </p:nvCxnSpPr>
          <p:spPr bwMode="auto">
            <a:xfrm>
              <a:off x="1351" y="2160"/>
              <a:ext cx="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0"/>
            <p:cNvCxnSpPr/>
            <p:nvPr/>
          </p:nvCxnSpPr>
          <p:spPr bwMode="auto">
            <a:xfrm>
              <a:off x="1351" y="1836"/>
              <a:ext cx="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1"/>
            <p:cNvCxnSpPr/>
            <p:nvPr/>
          </p:nvCxnSpPr>
          <p:spPr bwMode="auto">
            <a:xfrm>
              <a:off x="1351" y="1505"/>
              <a:ext cx="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32"/>
            <p:cNvCxnSpPr/>
            <p:nvPr/>
          </p:nvCxnSpPr>
          <p:spPr bwMode="auto">
            <a:xfrm>
              <a:off x="1351" y="1177"/>
              <a:ext cx="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33"/>
            <p:cNvCxnSpPr/>
            <p:nvPr/>
          </p:nvCxnSpPr>
          <p:spPr bwMode="auto">
            <a:xfrm>
              <a:off x="1351" y="848"/>
              <a:ext cx="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0"/>
            <p:cNvSpPr txBox="1">
              <a:spLocks noChangeArrowheads="1"/>
            </p:cNvSpPr>
            <p:nvPr/>
          </p:nvSpPr>
          <p:spPr bwMode="auto">
            <a:xfrm>
              <a:off x="1052" y="1757"/>
              <a:ext cx="3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0.4</a:t>
              </a:r>
            </a:p>
          </p:txBody>
        </p:sp>
        <p:sp>
          <p:nvSpPr>
            <p:cNvPr id="46" name="TextBox 41"/>
            <p:cNvSpPr txBox="1">
              <a:spLocks noChangeArrowheads="1"/>
            </p:cNvSpPr>
            <p:nvPr/>
          </p:nvSpPr>
          <p:spPr bwMode="auto">
            <a:xfrm>
              <a:off x="1052" y="1423"/>
              <a:ext cx="3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0.6</a:t>
              </a:r>
            </a:p>
          </p:txBody>
        </p:sp>
        <p:sp>
          <p:nvSpPr>
            <p:cNvPr id="47" name="TextBox 42"/>
            <p:cNvSpPr txBox="1">
              <a:spLocks noChangeArrowheads="1"/>
            </p:cNvSpPr>
            <p:nvPr/>
          </p:nvSpPr>
          <p:spPr bwMode="auto">
            <a:xfrm>
              <a:off x="1052" y="1097"/>
              <a:ext cx="3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0.8</a:t>
              </a:r>
            </a:p>
          </p:txBody>
        </p:sp>
        <p:sp>
          <p:nvSpPr>
            <p:cNvPr id="48" name="TextBox 43"/>
            <p:cNvSpPr txBox="1">
              <a:spLocks noChangeArrowheads="1"/>
            </p:cNvSpPr>
            <p:nvPr/>
          </p:nvSpPr>
          <p:spPr bwMode="auto">
            <a:xfrm>
              <a:off x="1052" y="767"/>
              <a:ext cx="3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cs typeface="Arial" charset="0"/>
                </a:rPr>
                <a:t>1.0</a:t>
              </a:r>
            </a:p>
          </p:txBody>
        </p:sp>
        <p:sp>
          <p:nvSpPr>
            <p:cNvPr id="49" name="TextBox 44"/>
            <p:cNvSpPr txBox="1">
              <a:spLocks noChangeArrowheads="1"/>
            </p:cNvSpPr>
            <p:nvPr/>
          </p:nvSpPr>
          <p:spPr bwMode="auto">
            <a:xfrm rot="-5400000">
              <a:off x="98" y="1579"/>
              <a:ext cx="170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cs typeface="Arial" charset="0"/>
                </a:rPr>
                <a:t>Cumulative survival</a:t>
              </a: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1553" y="844"/>
              <a:ext cx="823" cy="1627"/>
            </a:xfrm>
            <a:custGeom>
              <a:avLst/>
              <a:gdLst>
                <a:gd name="T0" fmla="*/ 0 w 1104900"/>
                <a:gd name="T1" fmla="*/ 0 h 3333750"/>
                <a:gd name="T2" fmla="*/ 0 w 1104900"/>
                <a:gd name="T3" fmla="*/ 0 h 3333750"/>
                <a:gd name="T4" fmla="*/ 0 w 1104900"/>
                <a:gd name="T5" fmla="*/ 0 h 3333750"/>
                <a:gd name="T6" fmla="*/ 0 w 1104900"/>
                <a:gd name="T7" fmla="*/ 0 h 3333750"/>
                <a:gd name="T8" fmla="*/ 0 w 1104900"/>
                <a:gd name="T9" fmla="*/ 0 h 3333750"/>
                <a:gd name="T10" fmla="*/ 0 w 1104900"/>
                <a:gd name="T11" fmla="*/ 0 h 3333750"/>
                <a:gd name="T12" fmla="*/ 0 w 1104900"/>
                <a:gd name="T13" fmla="*/ 0 h 3333750"/>
                <a:gd name="T14" fmla="*/ 0 w 1104900"/>
                <a:gd name="T15" fmla="*/ 0 h 3333750"/>
                <a:gd name="T16" fmla="*/ 0 w 1104900"/>
                <a:gd name="T17" fmla="*/ 0 h 3333750"/>
                <a:gd name="T18" fmla="*/ 0 w 1104900"/>
                <a:gd name="T19" fmla="*/ 0 h 3333750"/>
                <a:gd name="T20" fmla="*/ 0 w 1104900"/>
                <a:gd name="T21" fmla="*/ 0 h 3333750"/>
                <a:gd name="T22" fmla="*/ 0 w 1104900"/>
                <a:gd name="T23" fmla="*/ 0 h 3333750"/>
                <a:gd name="T24" fmla="*/ 0 w 1104900"/>
                <a:gd name="T25" fmla="*/ 0 h 3333750"/>
                <a:gd name="T26" fmla="*/ 0 w 1104900"/>
                <a:gd name="T27" fmla="*/ 0 h 3333750"/>
                <a:gd name="T28" fmla="*/ 0 w 1104900"/>
                <a:gd name="T29" fmla="*/ 0 h 3333750"/>
                <a:gd name="T30" fmla="*/ 0 w 1104900"/>
                <a:gd name="T31" fmla="*/ 0 h 3333750"/>
                <a:gd name="T32" fmla="*/ 0 w 1104900"/>
                <a:gd name="T33" fmla="*/ 0 h 3333750"/>
                <a:gd name="T34" fmla="*/ 0 w 1104900"/>
                <a:gd name="T35" fmla="*/ 0 h 33337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04900"/>
                <a:gd name="T55" fmla="*/ 0 h 3333750"/>
                <a:gd name="T56" fmla="*/ 1104900 w 1104900"/>
                <a:gd name="T57" fmla="*/ 3333750 h 33337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04900" h="3333750">
                  <a:moveTo>
                    <a:pt x="0" y="0"/>
                  </a:moveTo>
                  <a:lnTo>
                    <a:pt x="9525" y="304800"/>
                  </a:lnTo>
                  <a:lnTo>
                    <a:pt x="47625" y="304800"/>
                  </a:lnTo>
                  <a:lnTo>
                    <a:pt x="47625" y="428625"/>
                  </a:lnTo>
                  <a:lnTo>
                    <a:pt x="95250" y="428625"/>
                  </a:lnTo>
                  <a:lnTo>
                    <a:pt x="95250" y="647700"/>
                  </a:lnTo>
                  <a:lnTo>
                    <a:pt x="123825" y="647700"/>
                  </a:lnTo>
                  <a:lnTo>
                    <a:pt x="133350" y="1352550"/>
                  </a:lnTo>
                  <a:lnTo>
                    <a:pt x="228600" y="1352550"/>
                  </a:lnTo>
                  <a:lnTo>
                    <a:pt x="228600" y="1457325"/>
                  </a:lnTo>
                  <a:lnTo>
                    <a:pt x="247650" y="1457325"/>
                  </a:lnTo>
                  <a:lnTo>
                    <a:pt x="266700" y="1971675"/>
                  </a:lnTo>
                  <a:lnTo>
                    <a:pt x="733425" y="1971675"/>
                  </a:lnTo>
                  <a:lnTo>
                    <a:pt x="733425" y="2419350"/>
                  </a:lnTo>
                  <a:lnTo>
                    <a:pt x="1047750" y="2419350"/>
                  </a:lnTo>
                  <a:lnTo>
                    <a:pt x="1057275" y="2905125"/>
                  </a:lnTo>
                  <a:lnTo>
                    <a:pt x="1104900" y="2905125"/>
                  </a:lnTo>
                  <a:lnTo>
                    <a:pt x="1104900" y="3333750"/>
                  </a:lnTo>
                </a:path>
              </a:pathLst>
            </a:custGeom>
            <a:noFill/>
            <a:ln w="1905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1553" y="848"/>
              <a:ext cx="1370" cy="266"/>
            </a:xfrm>
            <a:custGeom>
              <a:avLst/>
              <a:gdLst>
                <a:gd name="T0" fmla="*/ 0 w 1838325"/>
                <a:gd name="T1" fmla="*/ 0 h 542925"/>
                <a:gd name="T2" fmla="*/ 0 w 1838325"/>
                <a:gd name="T3" fmla="*/ 0 h 542925"/>
                <a:gd name="T4" fmla="*/ 0 w 1838325"/>
                <a:gd name="T5" fmla="*/ 0 h 542925"/>
                <a:gd name="T6" fmla="*/ 0 w 1838325"/>
                <a:gd name="T7" fmla="*/ 0 h 542925"/>
                <a:gd name="T8" fmla="*/ 0 w 1838325"/>
                <a:gd name="T9" fmla="*/ 0 h 542925"/>
                <a:gd name="T10" fmla="*/ 0 w 1838325"/>
                <a:gd name="T11" fmla="*/ 0 h 542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38325"/>
                <a:gd name="T19" fmla="*/ 0 h 542925"/>
                <a:gd name="T20" fmla="*/ 1838325 w 1838325"/>
                <a:gd name="T21" fmla="*/ 542925 h 542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38325" h="542925">
                  <a:moveTo>
                    <a:pt x="0" y="0"/>
                  </a:moveTo>
                  <a:lnTo>
                    <a:pt x="542925" y="0"/>
                  </a:lnTo>
                  <a:lnTo>
                    <a:pt x="542925" y="142875"/>
                  </a:lnTo>
                  <a:lnTo>
                    <a:pt x="1257300" y="133350"/>
                  </a:lnTo>
                  <a:lnTo>
                    <a:pt x="1247775" y="533400"/>
                  </a:lnTo>
                  <a:lnTo>
                    <a:pt x="1838325" y="542925"/>
                  </a:lnTo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52" name="Freeform 42"/>
            <p:cNvSpPr>
              <a:spLocks/>
            </p:cNvSpPr>
            <p:nvPr/>
          </p:nvSpPr>
          <p:spPr bwMode="auto">
            <a:xfrm>
              <a:off x="1559" y="871"/>
              <a:ext cx="2277" cy="474"/>
            </a:xfrm>
            <a:custGeom>
              <a:avLst/>
              <a:gdLst>
                <a:gd name="T0" fmla="*/ 0 w 3048000"/>
                <a:gd name="T1" fmla="*/ 0 h 971550"/>
                <a:gd name="T2" fmla="*/ 0 w 3048000"/>
                <a:gd name="T3" fmla="*/ 0 h 971550"/>
                <a:gd name="T4" fmla="*/ 0 w 3048000"/>
                <a:gd name="T5" fmla="*/ 0 h 971550"/>
                <a:gd name="T6" fmla="*/ 0 w 3048000"/>
                <a:gd name="T7" fmla="*/ 0 h 971550"/>
                <a:gd name="T8" fmla="*/ 0 w 3048000"/>
                <a:gd name="T9" fmla="*/ 0 h 971550"/>
                <a:gd name="T10" fmla="*/ 0 w 3048000"/>
                <a:gd name="T11" fmla="*/ 0 h 971550"/>
                <a:gd name="T12" fmla="*/ 0 w 3048000"/>
                <a:gd name="T13" fmla="*/ 0 h 971550"/>
                <a:gd name="T14" fmla="*/ 0 w 3048000"/>
                <a:gd name="T15" fmla="*/ 0 h 971550"/>
                <a:gd name="T16" fmla="*/ 0 w 3048000"/>
                <a:gd name="T17" fmla="*/ 0 h 971550"/>
                <a:gd name="T18" fmla="*/ 0 w 3048000"/>
                <a:gd name="T19" fmla="*/ 0 h 971550"/>
                <a:gd name="T20" fmla="*/ 0 w 3048000"/>
                <a:gd name="T21" fmla="*/ 0 h 971550"/>
                <a:gd name="T22" fmla="*/ 0 w 3048000"/>
                <a:gd name="T23" fmla="*/ 0 h 971550"/>
                <a:gd name="T24" fmla="*/ 0 w 3048000"/>
                <a:gd name="T25" fmla="*/ 0 h 971550"/>
                <a:gd name="T26" fmla="*/ 0 w 3048000"/>
                <a:gd name="T27" fmla="*/ 0 h 971550"/>
                <a:gd name="T28" fmla="*/ 0 w 3048000"/>
                <a:gd name="T29" fmla="*/ 0 h 971550"/>
                <a:gd name="T30" fmla="*/ 0 w 3048000"/>
                <a:gd name="T31" fmla="*/ 0 h 971550"/>
                <a:gd name="T32" fmla="*/ 0 w 3048000"/>
                <a:gd name="T33" fmla="*/ 0 h 971550"/>
                <a:gd name="T34" fmla="*/ 0 w 3048000"/>
                <a:gd name="T35" fmla="*/ 0 h 971550"/>
                <a:gd name="T36" fmla="*/ 0 w 3048000"/>
                <a:gd name="T37" fmla="*/ 0 h 971550"/>
                <a:gd name="T38" fmla="*/ 0 w 3048000"/>
                <a:gd name="T39" fmla="*/ 0 h 971550"/>
                <a:gd name="T40" fmla="*/ 0 w 3048000"/>
                <a:gd name="T41" fmla="*/ 0 h 971550"/>
                <a:gd name="T42" fmla="*/ 0 w 3048000"/>
                <a:gd name="T43" fmla="*/ 0 h 971550"/>
                <a:gd name="T44" fmla="*/ 0 w 3048000"/>
                <a:gd name="T45" fmla="*/ 0 h 971550"/>
                <a:gd name="T46" fmla="*/ 0 w 3048000"/>
                <a:gd name="T47" fmla="*/ 0 h 9715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48000"/>
                <a:gd name="T73" fmla="*/ 0 h 971550"/>
                <a:gd name="T74" fmla="*/ 3048000 w 3048000"/>
                <a:gd name="T75" fmla="*/ 971550 h 9715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48000" h="97155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114300" y="38100"/>
                  </a:lnTo>
                  <a:lnTo>
                    <a:pt x="114300" y="104775"/>
                  </a:lnTo>
                  <a:lnTo>
                    <a:pt x="266700" y="104775"/>
                  </a:lnTo>
                  <a:lnTo>
                    <a:pt x="266700" y="219075"/>
                  </a:lnTo>
                  <a:lnTo>
                    <a:pt x="304800" y="219075"/>
                  </a:lnTo>
                  <a:lnTo>
                    <a:pt x="304800" y="333375"/>
                  </a:lnTo>
                  <a:lnTo>
                    <a:pt x="361950" y="333375"/>
                  </a:lnTo>
                  <a:lnTo>
                    <a:pt x="361950" y="409575"/>
                  </a:lnTo>
                  <a:lnTo>
                    <a:pt x="447675" y="409575"/>
                  </a:lnTo>
                  <a:lnTo>
                    <a:pt x="447675" y="542925"/>
                  </a:lnTo>
                  <a:lnTo>
                    <a:pt x="466725" y="542925"/>
                  </a:lnTo>
                  <a:lnTo>
                    <a:pt x="466725" y="619125"/>
                  </a:lnTo>
                  <a:lnTo>
                    <a:pt x="504825" y="619125"/>
                  </a:lnTo>
                  <a:lnTo>
                    <a:pt x="504825" y="676275"/>
                  </a:lnTo>
                  <a:lnTo>
                    <a:pt x="571500" y="676275"/>
                  </a:lnTo>
                  <a:lnTo>
                    <a:pt x="571500" y="762000"/>
                  </a:lnTo>
                  <a:lnTo>
                    <a:pt x="619125" y="762000"/>
                  </a:lnTo>
                  <a:lnTo>
                    <a:pt x="619125" y="838200"/>
                  </a:lnTo>
                  <a:lnTo>
                    <a:pt x="1095375" y="847725"/>
                  </a:lnTo>
                  <a:lnTo>
                    <a:pt x="1095375" y="971550"/>
                  </a:lnTo>
                  <a:lnTo>
                    <a:pt x="3048000" y="971550"/>
                  </a:lnTo>
                </a:path>
              </a:pathLst>
            </a:custGeom>
            <a:noFill/>
            <a:ln w="1905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53" name="TextBox 51"/>
            <p:cNvSpPr txBox="1">
              <a:spLocks noChangeArrowheads="1"/>
            </p:cNvSpPr>
            <p:nvPr/>
          </p:nvSpPr>
          <p:spPr bwMode="auto">
            <a:xfrm>
              <a:off x="2892" y="958"/>
              <a:ext cx="66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srgbClr val="990033"/>
                  </a:solidFill>
                  <a:cs typeface="Arial" charset="0"/>
                </a:rPr>
                <a:t>KI67&lt;2</a:t>
              </a:r>
              <a:endParaRPr lang="en-US" sz="1400" dirty="0">
                <a:solidFill>
                  <a:srgbClr val="990033"/>
                </a:solidFill>
                <a:cs typeface="Arial" charset="0"/>
              </a:endParaRPr>
            </a:p>
          </p:txBody>
        </p:sp>
        <p:sp>
          <p:nvSpPr>
            <p:cNvPr id="54" name="TextBox 52"/>
            <p:cNvSpPr txBox="1">
              <a:spLocks noChangeArrowheads="1"/>
            </p:cNvSpPr>
            <p:nvPr/>
          </p:nvSpPr>
          <p:spPr bwMode="auto">
            <a:xfrm>
              <a:off x="3793" y="1198"/>
              <a:ext cx="727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srgbClr val="006600"/>
                  </a:solidFill>
                  <a:cs typeface="Arial" charset="0"/>
                </a:rPr>
                <a:t>Ki67 2-20%</a:t>
              </a:r>
              <a:endParaRPr lang="en-US" sz="1400" dirty="0">
                <a:solidFill>
                  <a:srgbClr val="006600"/>
                </a:solidFill>
                <a:cs typeface="Arial" charset="0"/>
              </a:endParaRPr>
            </a:p>
          </p:txBody>
        </p:sp>
        <p:sp>
          <p:nvSpPr>
            <p:cNvPr id="55" name="TextBox 53"/>
            <p:cNvSpPr txBox="1">
              <a:spLocks noChangeArrowheads="1"/>
            </p:cNvSpPr>
            <p:nvPr/>
          </p:nvSpPr>
          <p:spPr bwMode="auto">
            <a:xfrm>
              <a:off x="2344" y="2305"/>
              <a:ext cx="101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srgbClr val="663300"/>
                  </a:solidFill>
                  <a:cs typeface="Arial" charset="0"/>
                </a:rPr>
                <a:t>Ki67 &gt;20%</a:t>
              </a:r>
              <a:endParaRPr lang="en-US" sz="1400" dirty="0">
                <a:solidFill>
                  <a:srgbClr val="663300"/>
                </a:solidFill>
                <a:cs typeface="Arial" charset="0"/>
              </a:endParaRPr>
            </a:p>
          </p:txBody>
        </p:sp>
        <p:sp>
          <p:nvSpPr>
            <p:cNvPr id="56" name="TextBox 54"/>
            <p:cNvSpPr txBox="1">
              <a:spLocks noChangeArrowheads="1"/>
            </p:cNvSpPr>
            <p:nvPr/>
          </p:nvSpPr>
          <p:spPr bwMode="auto">
            <a:xfrm>
              <a:off x="2949" y="1788"/>
              <a:ext cx="111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000000"/>
                  </a:solidFill>
                  <a:cs typeface="Arial" charset="0"/>
                </a:rPr>
                <a:t>G1 vs G2</a:t>
              </a:r>
              <a:br>
                <a:rPr lang="en-US" sz="1200">
                  <a:solidFill>
                    <a:srgbClr val="000000"/>
                  </a:solidFill>
                  <a:cs typeface="Arial" charset="0"/>
                </a:rPr>
              </a:br>
              <a:r>
                <a:rPr lang="en-US" sz="1200">
                  <a:solidFill>
                    <a:srgbClr val="000000"/>
                  </a:solidFill>
                  <a:cs typeface="Arial" charset="0"/>
                </a:rPr>
                <a:t>G1 vs G3</a:t>
              </a:r>
              <a:br>
                <a:rPr lang="en-US" sz="1200">
                  <a:solidFill>
                    <a:srgbClr val="000000"/>
                  </a:solidFill>
                  <a:cs typeface="Arial" charset="0"/>
                </a:rPr>
              </a:br>
              <a:r>
                <a:rPr lang="en-US" sz="1200">
                  <a:solidFill>
                    <a:srgbClr val="000000"/>
                  </a:solidFill>
                  <a:cs typeface="Arial" charset="0"/>
                </a:rPr>
                <a:t>G2 vs G3</a:t>
              </a:r>
            </a:p>
          </p:txBody>
        </p:sp>
        <p:sp>
          <p:nvSpPr>
            <p:cNvPr id="57" name="TextBox 55"/>
            <p:cNvSpPr txBox="1">
              <a:spLocks noChangeArrowheads="1"/>
            </p:cNvSpPr>
            <p:nvPr/>
          </p:nvSpPr>
          <p:spPr bwMode="auto">
            <a:xfrm>
              <a:off x="3592" y="1789"/>
              <a:ext cx="85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i="1">
                  <a:solidFill>
                    <a:srgbClr val="000000"/>
                  </a:solidFill>
                  <a:cs typeface="Arial" charset="0"/>
                </a:rPr>
                <a:t>P </a:t>
              </a:r>
              <a:r>
                <a:rPr lang="en-US" sz="1200">
                  <a:solidFill>
                    <a:srgbClr val="000000"/>
                  </a:solidFill>
                  <a:cs typeface="Arial" charset="0"/>
                </a:rPr>
                <a:t>= .040</a:t>
              </a:r>
              <a:br>
                <a:rPr lang="en-US" sz="1200">
                  <a:solidFill>
                    <a:srgbClr val="000000"/>
                  </a:solidFill>
                  <a:cs typeface="Arial" charset="0"/>
                </a:rPr>
              </a:br>
              <a:r>
                <a:rPr lang="en-US" sz="1200" i="1">
                  <a:solidFill>
                    <a:srgbClr val="000000"/>
                  </a:solidFill>
                  <a:cs typeface="Arial" charset="0"/>
                </a:rPr>
                <a:t>P</a:t>
              </a:r>
              <a:r>
                <a:rPr lang="en-US" sz="1200">
                  <a:solidFill>
                    <a:srgbClr val="000000"/>
                  </a:solidFill>
                  <a:cs typeface="Arial" charset="0"/>
                  <a:sym typeface="Symbol" charset="0"/>
                </a:rPr>
                <a:t>.001</a:t>
              </a:r>
              <a:br>
                <a:rPr lang="en-US" sz="1200">
                  <a:solidFill>
                    <a:srgbClr val="000000"/>
                  </a:solidFill>
                  <a:cs typeface="Arial" charset="0"/>
                  <a:sym typeface="Symbol" charset="0"/>
                </a:rPr>
              </a:br>
              <a:r>
                <a:rPr lang="en-US" sz="1200" i="1">
                  <a:solidFill>
                    <a:srgbClr val="000000"/>
                  </a:solidFill>
                  <a:cs typeface="Arial" charset="0"/>
                  <a:sym typeface="Symbol" charset="0"/>
                </a:rPr>
                <a:t>P</a:t>
              </a:r>
              <a:r>
                <a:rPr lang="en-US" sz="1200">
                  <a:solidFill>
                    <a:srgbClr val="000000"/>
                  </a:solidFill>
                  <a:cs typeface="Arial" charset="0"/>
                  <a:sym typeface="Symbol" charset="0"/>
                </a:rPr>
                <a:t>.001</a:t>
              </a:r>
              <a:endParaRPr lang="en-US" sz="120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8" name="Group 201"/>
            <p:cNvGrpSpPr>
              <a:grpSpLocks/>
            </p:cNvGrpSpPr>
            <p:nvPr/>
          </p:nvGrpSpPr>
          <p:grpSpPr bwMode="auto">
            <a:xfrm>
              <a:off x="1525" y="978"/>
              <a:ext cx="538" cy="852"/>
              <a:chOff x="1525" y="882"/>
              <a:chExt cx="538" cy="852"/>
            </a:xfrm>
          </p:grpSpPr>
          <p:cxnSp>
            <p:nvCxnSpPr>
              <p:cNvPr id="122" name="Straight Connector 98"/>
              <p:cNvCxnSpPr>
                <a:cxnSpLocks noChangeShapeType="1"/>
              </p:cNvCxnSpPr>
              <p:nvPr/>
            </p:nvCxnSpPr>
            <p:spPr bwMode="auto">
              <a:xfrm rot="5400000">
                <a:off x="2039" y="1711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Straight Connector 99"/>
              <p:cNvCxnSpPr>
                <a:cxnSpLocks noChangeShapeType="1"/>
              </p:cNvCxnSpPr>
              <p:nvPr/>
            </p:nvCxnSpPr>
            <p:spPr bwMode="auto">
              <a:xfrm rot="5400000">
                <a:off x="1659" y="1408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" name="Straight Connector 100"/>
              <p:cNvCxnSpPr>
                <a:cxnSpLocks noChangeShapeType="1"/>
              </p:cNvCxnSpPr>
              <p:nvPr/>
            </p:nvCxnSpPr>
            <p:spPr bwMode="auto">
              <a:xfrm>
                <a:off x="1706" y="1544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5" name="Straight Connector 101"/>
              <p:cNvCxnSpPr>
                <a:cxnSpLocks noChangeShapeType="1"/>
              </p:cNvCxnSpPr>
              <p:nvPr/>
            </p:nvCxnSpPr>
            <p:spPr bwMode="auto">
              <a:xfrm>
                <a:off x="1613" y="1255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Straight Connector 102"/>
              <p:cNvCxnSpPr>
                <a:cxnSpLocks noChangeShapeType="1"/>
              </p:cNvCxnSpPr>
              <p:nvPr/>
            </p:nvCxnSpPr>
            <p:spPr bwMode="auto">
              <a:xfrm>
                <a:off x="1525" y="882"/>
                <a:ext cx="68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Straight Connector 107"/>
              <p:cNvCxnSpPr>
                <a:cxnSpLocks noChangeShapeType="1"/>
              </p:cNvCxnSpPr>
              <p:nvPr/>
            </p:nvCxnSpPr>
            <p:spPr bwMode="auto">
              <a:xfrm rot="5400000">
                <a:off x="1571" y="956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Straight Connector 108"/>
              <p:cNvCxnSpPr>
                <a:cxnSpLocks noChangeShapeType="1"/>
              </p:cNvCxnSpPr>
              <p:nvPr/>
            </p:nvCxnSpPr>
            <p:spPr bwMode="auto">
              <a:xfrm rot="5400000">
                <a:off x="1694" y="141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" name="Group 209"/>
            <p:cNvGrpSpPr>
              <a:grpSpLocks/>
            </p:cNvGrpSpPr>
            <p:nvPr/>
          </p:nvGrpSpPr>
          <p:grpSpPr bwMode="auto">
            <a:xfrm>
              <a:off x="1595" y="894"/>
              <a:ext cx="2211" cy="474"/>
              <a:chOff x="1595" y="798"/>
              <a:chExt cx="2211" cy="474"/>
            </a:xfrm>
          </p:grpSpPr>
          <p:cxnSp>
            <p:nvCxnSpPr>
              <p:cNvPr id="84" name="Straight Connector 73"/>
              <p:cNvCxnSpPr>
                <a:cxnSpLocks noChangeShapeType="1"/>
              </p:cNvCxnSpPr>
              <p:nvPr/>
            </p:nvCxnSpPr>
            <p:spPr bwMode="auto">
              <a:xfrm rot="5400000">
                <a:off x="1711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Straight Connector 74"/>
              <p:cNvCxnSpPr>
                <a:cxnSpLocks noChangeShapeType="1"/>
              </p:cNvCxnSpPr>
              <p:nvPr/>
            </p:nvCxnSpPr>
            <p:spPr bwMode="auto">
              <a:xfrm rot="5400000">
                <a:off x="1853" y="978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Straight Connector 75"/>
              <p:cNvCxnSpPr>
                <a:cxnSpLocks noChangeShapeType="1"/>
              </p:cNvCxnSpPr>
              <p:nvPr/>
            </p:nvCxnSpPr>
            <p:spPr bwMode="auto">
              <a:xfrm rot="5400000">
                <a:off x="1676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Straight Connector 76"/>
              <p:cNvCxnSpPr>
                <a:cxnSpLocks noChangeShapeType="1"/>
              </p:cNvCxnSpPr>
              <p:nvPr/>
            </p:nvCxnSpPr>
            <p:spPr bwMode="auto">
              <a:xfrm rot="5400000">
                <a:off x="1638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Straight Connector 77"/>
              <p:cNvCxnSpPr>
                <a:cxnSpLocks noChangeShapeType="1"/>
              </p:cNvCxnSpPr>
              <p:nvPr/>
            </p:nvCxnSpPr>
            <p:spPr bwMode="auto">
              <a:xfrm rot="5400000">
                <a:off x="1658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traight Connector 103"/>
              <p:cNvCxnSpPr>
                <a:cxnSpLocks noChangeShapeType="1"/>
              </p:cNvCxnSpPr>
              <p:nvPr/>
            </p:nvCxnSpPr>
            <p:spPr bwMode="auto">
              <a:xfrm>
                <a:off x="1747" y="907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90" name="Group 216"/>
              <p:cNvGrpSpPr>
                <a:grpSpLocks/>
              </p:cNvGrpSpPr>
              <p:nvPr/>
            </p:nvGrpSpPr>
            <p:grpSpPr bwMode="auto">
              <a:xfrm>
                <a:off x="1863" y="1075"/>
                <a:ext cx="1943" cy="197"/>
                <a:chOff x="1863" y="1075"/>
                <a:chExt cx="1943" cy="197"/>
              </a:xfrm>
            </p:grpSpPr>
            <p:cxnSp>
              <p:nvCxnSpPr>
                <p:cNvPr id="95" name="Straight Connector 4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785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6" name="Straight Connector 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700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7" name="Straight Connector 5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69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8" name="Straight Connector 5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8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9" name="Straight Connector 5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870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0" name="Straight Connector 5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387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1" name="Straight Connector 5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44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2" name="Straight Connector 5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69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3" name="Straight Connector 5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19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Straight Connector 5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25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Straight Connector 5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40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" name="Straight Connector 5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94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7" name="Straight Connector 6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63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" name="Straight Connector 6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75" y="1251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" name="Straight Connector 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330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0" name="Straight Connector 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269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1" name="Straight Connector 6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249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2" name="Straight Connector 6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249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" name="Straight Connector 6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39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4" name="Straight Connector 6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11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5" name="Straight Connector 6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62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Straight Connector 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42" y="1188"/>
                  <a:ext cx="42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Straight Connector 7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962" y="1150"/>
                  <a:ext cx="44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8" name="Straight Connector 7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985" y="11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9" name="Straight Connector 7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919" y="110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0" name="Straight Connector 104"/>
                <p:cNvCxnSpPr>
                  <a:cxnSpLocks noChangeShapeType="1"/>
                </p:cNvCxnSpPr>
                <p:nvPr/>
              </p:nvCxnSpPr>
              <p:spPr bwMode="auto">
                <a:xfrm>
                  <a:off x="1863" y="1075"/>
                  <a:ext cx="69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1" name="Straight Connector 105"/>
                <p:cNvCxnSpPr>
                  <a:cxnSpLocks noChangeShapeType="1"/>
                </p:cNvCxnSpPr>
                <p:nvPr/>
              </p:nvCxnSpPr>
              <p:spPr bwMode="auto">
                <a:xfrm>
                  <a:off x="1954" y="1150"/>
                  <a:ext cx="69" cy="0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91" name="Straight Connector 106"/>
              <p:cNvCxnSpPr>
                <a:cxnSpLocks noChangeShapeType="1"/>
              </p:cNvCxnSpPr>
              <p:nvPr/>
            </p:nvCxnSpPr>
            <p:spPr bwMode="auto">
              <a:xfrm>
                <a:off x="1713" y="876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2" name="Straight Connector 109"/>
              <p:cNvCxnSpPr>
                <a:cxnSpLocks noChangeShapeType="1"/>
              </p:cNvCxnSpPr>
              <p:nvPr/>
            </p:nvCxnSpPr>
            <p:spPr bwMode="auto">
              <a:xfrm>
                <a:off x="1790" y="971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3" name="Straight Connector 110"/>
              <p:cNvCxnSpPr>
                <a:cxnSpLocks noChangeShapeType="1"/>
              </p:cNvCxnSpPr>
              <p:nvPr/>
            </p:nvCxnSpPr>
            <p:spPr bwMode="auto">
              <a:xfrm rot="5400000">
                <a:off x="1805" y="973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4" name="Straight Connector 111"/>
              <p:cNvCxnSpPr>
                <a:cxnSpLocks noChangeShapeType="1"/>
              </p:cNvCxnSpPr>
              <p:nvPr/>
            </p:nvCxnSpPr>
            <p:spPr bwMode="auto">
              <a:xfrm>
                <a:off x="1595" y="819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0" name="Group 248"/>
            <p:cNvGrpSpPr>
              <a:grpSpLocks/>
            </p:cNvGrpSpPr>
            <p:nvPr/>
          </p:nvGrpSpPr>
          <p:grpSpPr bwMode="auto">
            <a:xfrm>
              <a:off x="1529" y="822"/>
              <a:ext cx="1369" cy="312"/>
              <a:chOff x="1529" y="726"/>
              <a:chExt cx="1369" cy="312"/>
            </a:xfrm>
          </p:grpSpPr>
          <p:cxnSp>
            <p:nvCxnSpPr>
              <p:cNvPr id="61" name="Straight Connector 78"/>
              <p:cNvCxnSpPr>
                <a:cxnSpLocks noChangeShapeType="1"/>
              </p:cNvCxnSpPr>
              <p:nvPr/>
            </p:nvCxnSpPr>
            <p:spPr bwMode="auto">
              <a:xfrm rot="5400000">
                <a:off x="2874" y="1015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Connector 79"/>
              <p:cNvCxnSpPr>
                <a:cxnSpLocks noChangeShapeType="1"/>
              </p:cNvCxnSpPr>
              <p:nvPr/>
            </p:nvCxnSpPr>
            <p:spPr bwMode="auto">
              <a:xfrm rot="5400000">
                <a:off x="2857" y="1015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Straight Connector 80"/>
              <p:cNvCxnSpPr>
                <a:cxnSpLocks noChangeShapeType="1"/>
              </p:cNvCxnSpPr>
              <p:nvPr/>
            </p:nvCxnSpPr>
            <p:spPr bwMode="auto">
              <a:xfrm rot="5400000">
                <a:off x="2739" y="1015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Straight Connector 81"/>
              <p:cNvCxnSpPr>
                <a:cxnSpLocks noChangeShapeType="1"/>
              </p:cNvCxnSpPr>
              <p:nvPr/>
            </p:nvCxnSpPr>
            <p:spPr bwMode="auto">
              <a:xfrm rot="5400000">
                <a:off x="2522" y="1015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Straight Connector 82"/>
              <p:cNvCxnSpPr>
                <a:cxnSpLocks noChangeShapeType="1"/>
              </p:cNvCxnSpPr>
              <p:nvPr/>
            </p:nvCxnSpPr>
            <p:spPr bwMode="auto">
              <a:xfrm rot="5400000">
                <a:off x="2601" y="1015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Connector 83"/>
              <p:cNvCxnSpPr>
                <a:cxnSpLocks noChangeShapeType="1"/>
              </p:cNvCxnSpPr>
              <p:nvPr/>
            </p:nvCxnSpPr>
            <p:spPr bwMode="auto">
              <a:xfrm rot="5400000">
                <a:off x="2678" y="1015"/>
                <a:ext cx="47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84"/>
              <p:cNvCxnSpPr>
                <a:cxnSpLocks noChangeShapeType="1"/>
              </p:cNvCxnSpPr>
              <p:nvPr/>
            </p:nvCxnSpPr>
            <p:spPr bwMode="auto">
              <a:xfrm rot="5400000">
                <a:off x="2293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Connector 85"/>
              <p:cNvCxnSpPr>
                <a:cxnSpLocks noChangeShapeType="1"/>
              </p:cNvCxnSpPr>
              <p:nvPr/>
            </p:nvCxnSpPr>
            <p:spPr bwMode="auto">
              <a:xfrm rot="5400000">
                <a:off x="2331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Straight Connector 86"/>
              <p:cNvCxnSpPr>
                <a:cxnSpLocks noChangeShapeType="1"/>
              </p:cNvCxnSpPr>
              <p:nvPr/>
            </p:nvCxnSpPr>
            <p:spPr bwMode="auto">
              <a:xfrm rot="5400000">
                <a:off x="1956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Straight Connector 87"/>
              <p:cNvCxnSpPr>
                <a:cxnSpLocks noChangeShapeType="1"/>
              </p:cNvCxnSpPr>
              <p:nvPr/>
            </p:nvCxnSpPr>
            <p:spPr bwMode="auto">
              <a:xfrm rot="5400000">
                <a:off x="1986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traight Connector 88"/>
              <p:cNvCxnSpPr>
                <a:cxnSpLocks noChangeShapeType="1"/>
              </p:cNvCxnSpPr>
              <p:nvPr/>
            </p:nvCxnSpPr>
            <p:spPr bwMode="auto">
              <a:xfrm rot="5400000">
                <a:off x="2017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Straight Connector 89"/>
              <p:cNvCxnSpPr>
                <a:cxnSpLocks noChangeShapeType="1"/>
              </p:cNvCxnSpPr>
              <p:nvPr/>
            </p:nvCxnSpPr>
            <p:spPr bwMode="auto">
              <a:xfrm rot="5400000">
                <a:off x="2101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Straight Connector 90"/>
              <p:cNvCxnSpPr>
                <a:cxnSpLocks noChangeShapeType="1"/>
              </p:cNvCxnSpPr>
              <p:nvPr/>
            </p:nvCxnSpPr>
            <p:spPr bwMode="auto">
              <a:xfrm rot="5400000">
                <a:off x="2131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Straight Connector 91"/>
              <p:cNvCxnSpPr>
                <a:cxnSpLocks noChangeShapeType="1"/>
              </p:cNvCxnSpPr>
              <p:nvPr/>
            </p:nvCxnSpPr>
            <p:spPr bwMode="auto">
              <a:xfrm rot="5400000">
                <a:off x="2189" y="82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Straight Connector 92"/>
              <p:cNvCxnSpPr>
                <a:cxnSpLocks noChangeShapeType="1"/>
              </p:cNvCxnSpPr>
              <p:nvPr/>
            </p:nvCxnSpPr>
            <p:spPr bwMode="auto">
              <a:xfrm rot="5400000">
                <a:off x="1921" y="753"/>
                <a:ext cx="44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Straight Connector 93"/>
              <p:cNvCxnSpPr>
                <a:cxnSpLocks noChangeShapeType="1"/>
              </p:cNvCxnSpPr>
              <p:nvPr/>
            </p:nvCxnSpPr>
            <p:spPr bwMode="auto">
              <a:xfrm rot="5400000">
                <a:off x="1694" y="75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Straight Connector 94"/>
              <p:cNvCxnSpPr>
                <a:cxnSpLocks noChangeShapeType="1"/>
              </p:cNvCxnSpPr>
              <p:nvPr/>
            </p:nvCxnSpPr>
            <p:spPr bwMode="auto">
              <a:xfrm rot="5400000">
                <a:off x="1710" y="75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Straight Connector 95"/>
              <p:cNvCxnSpPr>
                <a:cxnSpLocks noChangeShapeType="1"/>
              </p:cNvCxnSpPr>
              <p:nvPr/>
            </p:nvCxnSpPr>
            <p:spPr bwMode="auto">
              <a:xfrm rot="5400000">
                <a:off x="1784" y="75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Straight Connector 96"/>
              <p:cNvCxnSpPr>
                <a:cxnSpLocks noChangeShapeType="1"/>
              </p:cNvCxnSpPr>
              <p:nvPr/>
            </p:nvCxnSpPr>
            <p:spPr bwMode="auto">
              <a:xfrm rot="5400000">
                <a:off x="1740" y="75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" name="Straight Connector 97"/>
              <p:cNvCxnSpPr>
                <a:cxnSpLocks noChangeShapeType="1"/>
              </p:cNvCxnSpPr>
              <p:nvPr/>
            </p:nvCxnSpPr>
            <p:spPr bwMode="auto">
              <a:xfrm rot="5400000">
                <a:off x="1763" y="75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Straight Connector 112"/>
              <p:cNvCxnSpPr>
                <a:cxnSpLocks noChangeShapeType="1"/>
              </p:cNvCxnSpPr>
              <p:nvPr/>
            </p:nvCxnSpPr>
            <p:spPr bwMode="auto">
              <a:xfrm>
                <a:off x="1910" y="819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" name="Straight Connector 113"/>
              <p:cNvCxnSpPr>
                <a:cxnSpLocks noChangeShapeType="1"/>
              </p:cNvCxnSpPr>
              <p:nvPr/>
            </p:nvCxnSpPr>
            <p:spPr bwMode="auto">
              <a:xfrm rot="5400000">
                <a:off x="1932" y="825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Straight Connector 115"/>
              <p:cNvCxnSpPr>
                <a:cxnSpLocks noChangeShapeType="1"/>
              </p:cNvCxnSpPr>
              <p:nvPr/>
            </p:nvCxnSpPr>
            <p:spPr bwMode="auto">
              <a:xfrm>
                <a:off x="1529" y="752"/>
                <a:ext cx="69" cy="0"/>
              </a:xfrm>
              <a:prstGeom prst="line">
                <a:avLst/>
              </a:prstGeom>
              <a:noFill/>
              <a:ln w="1905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9" name="CuadroTexto 128"/>
          <p:cNvSpPr txBox="1">
            <a:spLocks noChangeArrowheads="1"/>
          </p:cNvSpPr>
          <p:nvPr/>
        </p:nvSpPr>
        <p:spPr bwMode="auto">
          <a:xfrm>
            <a:off x="4067944" y="3448504"/>
            <a:ext cx="125687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Arial" pitchFamily="34" charset="0"/>
                <a:ea typeface="ＭＳ Ｐゴシック" charset="-128"/>
                <a:cs typeface="+mn-cs"/>
              </a:rPr>
              <a:t>KI67 2-20%</a:t>
            </a:r>
            <a:endParaRPr lang="en-US" sz="1600" dirty="0"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30" name="CuadroTexto 129"/>
          <p:cNvSpPr txBox="1">
            <a:spLocks noChangeArrowheads="1"/>
          </p:cNvSpPr>
          <p:nvPr/>
        </p:nvSpPr>
        <p:spPr bwMode="auto">
          <a:xfrm>
            <a:off x="6357175" y="3397982"/>
            <a:ext cx="113725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Arial" pitchFamily="34" charset="0"/>
                <a:ea typeface="ＭＳ Ｐゴシック" charset="-128"/>
                <a:cs typeface="+mn-cs"/>
              </a:rPr>
              <a:t>KI67&gt;20%</a:t>
            </a:r>
            <a:endParaRPr lang="en-US" sz="1600" dirty="0"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131" name="Imagen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15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187624" y="1412776"/>
            <a:ext cx="2566721" cy="4176464"/>
            <a:chOff x="1187624" y="1412776"/>
            <a:chExt cx="2566721" cy="4176464"/>
          </a:xfrm>
        </p:grpSpPr>
        <p:sp>
          <p:nvSpPr>
            <p:cNvPr id="3" name="Elipse 2"/>
            <p:cNvSpPr/>
            <p:nvPr/>
          </p:nvSpPr>
          <p:spPr>
            <a:xfrm>
              <a:off x="1907704" y="1412776"/>
              <a:ext cx="1080120" cy="10081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Trapecio 3"/>
            <p:cNvSpPr/>
            <p:nvPr/>
          </p:nvSpPr>
          <p:spPr>
            <a:xfrm>
              <a:off x="2051720" y="2420888"/>
              <a:ext cx="864096" cy="1584176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Franja diagonal 4"/>
            <p:cNvSpPr/>
            <p:nvPr/>
          </p:nvSpPr>
          <p:spPr>
            <a:xfrm>
              <a:off x="1475656" y="4005064"/>
              <a:ext cx="1080120" cy="1584176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" name="Franja diagonal 5"/>
            <p:cNvSpPr/>
            <p:nvPr/>
          </p:nvSpPr>
          <p:spPr>
            <a:xfrm rot="5717564">
              <a:off x="2422197" y="3823798"/>
              <a:ext cx="1080120" cy="1584176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1187624" y="2564904"/>
              <a:ext cx="1080120" cy="3600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2555776" y="2564904"/>
              <a:ext cx="1080120" cy="3600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5364088" y="1412776"/>
            <a:ext cx="2566721" cy="4176464"/>
            <a:chOff x="1187624" y="1412776"/>
            <a:chExt cx="2566721" cy="4176464"/>
          </a:xfrm>
        </p:grpSpPr>
        <p:sp>
          <p:nvSpPr>
            <p:cNvPr id="10" name="Elipse 9"/>
            <p:cNvSpPr/>
            <p:nvPr/>
          </p:nvSpPr>
          <p:spPr>
            <a:xfrm>
              <a:off x="1907704" y="1412776"/>
              <a:ext cx="1080120" cy="10081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rapecio 10"/>
            <p:cNvSpPr/>
            <p:nvPr/>
          </p:nvSpPr>
          <p:spPr>
            <a:xfrm>
              <a:off x="2051720" y="2420888"/>
              <a:ext cx="864096" cy="1584176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Franja diagonal 11"/>
            <p:cNvSpPr/>
            <p:nvPr/>
          </p:nvSpPr>
          <p:spPr>
            <a:xfrm>
              <a:off x="1475656" y="4005064"/>
              <a:ext cx="1080120" cy="1584176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3" name="Franja diagonal 12"/>
            <p:cNvSpPr/>
            <p:nvPr/>
          </p:nvSpPr>
          <p:spPr>
            <a:xfrm rot="5717564">
              <a:off x="2422197" y="3823798"/>
              <a:ext cx="1080120" cy="1584176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1187624" y="2564904"/>
              <a:ext cx="1080120" cy="3600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2555776" y="2564904"/>
              <a:ext cx="1080120" cy="3600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Elipse 15"/>
          <p:cNvSpPr/>
          <p:nvPr/>
        </p:nvSpPr>
        <p:spPr>
          <a:xfrm>
            <a:off x="2195736" y="3356992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2123728" y="2780928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6372200" y="3501008"/>
            <a:ext cx="792088" cy="720080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6372200" y="2708920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6524600" y="2861320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/>
          <p:cNvSpPr/>
          <p:nvPr/>
        </p:nvSpPr>
        <p:spPr>
          <a:xfrm>
            <a:off x="6660232" y="2492896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6228184" y="3140968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6380584" y="3293368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6660232" y="1772816"/>
            <a:ext cx="288032" cy="216024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88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21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>
                <a:solidFill>
                  <a:srgbClr val="FF0000"/>
                </a:solidFill>
              </a:rPr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8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660066"/>
                </a:solidFill>
              </a:rPr>
              <a:t>Radioablación</a:t>
            </a:r>
            <a:r>
              <a:rPr lang="es-ES" b="1" dirty="0" smtClean="0">
                <a:solidFill>
                  <a:srgbClr val="660066"/>
                </a:solidFill>
              </a:rPr>
              <a:t> por Frecuencia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02" y="1656643"/>
            <a:ext cx="7458665" cy="50884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10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660066"/>
                </a:solidFill>
              </a:rPr>
              <a:t>Quimioembolización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6" y="1536700"/>
            <a:ext cx="8035520" cy="5321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07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>
                <a:solidFill>
                  <a:srgbClr val="FF0000"/>
                </a:solidFill>
              </a:rPr>
              <a:t>Análogos de la </a:t>
            </a:r>
            <a:r>
              <a:rPr lang="es-ES" sz="3200" b="1" dirty="0" err="1" smtClean="0">
                <a:solidFill>
                  <a:srgbClr val="FF0000"/>
                </a:solidFill>
              </a:rPr>
              <a:t>Somatostatina</a:t>
            </a:r>
            <a:endParaRPr lang="es-ES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13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Receptores de la </a:t>
            </a:r>
            <a:r>
              <a:rPr lang="es-ES" b="1" dirty="0" err="1" smtClean="0">
                <a:solidFill>
                  <a:srgbClr val="660066"/>
                </a:solidFill>
              </a:rPr>
              <a:t>Somatostatina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Picture 2" descr="purple_g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25" y="2089678"/>
            <a:ext cx="5614988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56038" y="2164290"/>
            <a:ext cx="600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  <a:latin typeface="Times New Roman" charset="0"/>
              </a:rPr>
              <a:t>sst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</a:rPr>
              <a:t>5</a:t>
            </a:r>
          </a:p>
        </p:txBody>
      </p:sp>
      <p:pic>
        <p:nvPicPr>
          <p:cNvPr id="6" name="Picture 5" descr="SST recep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656">
            <a:off x="6686200" y="2684990"/>
            <a:ext cx="8175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052288" y="5806015"/>
            <a:ext cx="1809750" cy="55562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Times New Roman" charset="0"/>
                <a:cs typeface="Arial" charset="0"/>
              </a:rPr>
              <a:t>Muerte Celular</a:t>
            </a:r>
            <a:endParaRPr lang="en-US" sz="1800" b="1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514500" y="5802840"/>
            <a:ext cx="1981200" cy="55880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charset="0"/>
                <a:cs typeface="Arial" charset="0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Times New Roman" charset="0"/>
              </a:rPr>
              <a:t>Crecimiento Celular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668238" y="2994553"/>
            <a:ext cx="2206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319113" y="3031065"/>
            <a:ext cx="219075" cy="1254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07950" y="2848503"/>
            <a:ext cx="508000" cy="2952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Times New Roman" charset="0"/>
              </a:rPr>
              <a:t>PI3K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68338" y="3208865"/>
            <a:ext cx="595312" cy="2952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Times New Roman" charset="0"/>
              </a:rPr>
              <a:t>PDK1</a:t>
            </a: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668363" y="3540653"/>
            <a:ext cx="20637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98500" y="3789890"/>
            <a:ext cx="369888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Times New Roman" charset="0"/>
              </a:rPr>
              <a:t>Akt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947638" y="4324878"/>
            <a:ext cx="660400" cy="2968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Times New Roman" charset="0"/>
              </a:rPr>
              <a:t>GSK3</a:t>
            </a:r>
            <a:r>
              <a:rPr lang="el-GR" sz="1400" b="1">
                <a:solidFill>
                  <a:srgbClr val="FFFFFF"/>
                </a:solidFill>
                <a:latin typeface="Times New Roman" charset="0"/>
                <a:cs typeface="Arial" charset="0"/>
              </a:rPr>
              <a:t>β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3468338" y="4124853"/>
            <a:ext cx="90487" cy="1873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146075" y="4813828"/>
            <a:ext cx="593725" cy="339725"/>
            <a:chOff x="4134" y="3427"/>
            <a:chExt cx="350" cy="247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4134" y="3427"/>
              <a:ext cx="350" cy="247"/>
              <a:chOff x="3470" y="3067"/>
              <a:chExt cx="398" cy="279"/>
            </a:xfrm>
          </p:grpSpPr>
          <p:sp>
            <p:nvSpPr>
              <p:cNvPr id="20" name="AutoShape 18"/>
              <p:cNvSpPr>
                <a:spLocks noChangeArrowheads="1"/>
              </p:cNvSpPr>
              <p:nvPr/>
            </p:nvSpPr>
            <p:spPr bwMode="auto">
              <a:xfrm>
                <a:off x="3470" y="3067"/>
                <a:ext cx="398" cy="279"/>
              </a:xfrm>
              <a:prstGeom prst="hexagon">
                <a:avLst>
                  <a:gd name="adj" fmla="val 35663"/>
                  <a:gd name="vf" fmla="val 115470"/>
                </a:avLst>
              </a:prstGeom>
              <a:solidFill>
                <a:srgbClr val="5548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400" b="1">
                    <a:solidFill>
                      <a:srgbClr val="FFFFFF"/>
                    </a:solidFill>
                    <a:latin typeface="Times New Roman" charset="0"/>
                  </a:rPr>
                  <a:t>  p53</a:t>
                </a:r>
                <a:endParaRPr lang="en-US" sz="1400" b="1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V="1">
                <a:off x="3540" y="3141"/>
                <a:ext cx="5" cy="13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rot="10800000" flipH="1">
              <a:off x="4218" y="3479"/>
              <a:ext cx="1" cy="144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38138" y="5293253"/>
            <a:ext cx="469900" cy="2984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800" b="1">
                <a:solidFill>
                  <a:srgbClr val="FFFFFF"/>
                </a:solidFill>
                <a:latin typeface="Times New Roman" charset="0"/>
                <a:cs typeface="Arial" charset="0"/>
              </a:rPr>
              <a:t>↑</a:t>
            </a:r>
            <a:r>
              <a:rPr lang="en-US" sz="1400" b="1">
                <a:solidFill>
                  <a:srgbClr val="FFFFFF"/>
                </a:solidFill>
                <a:latin typeface="Times New Roman" charset="0"/>
              </a:rPr>
              <a:t>Zac1</a:t>
            </a:r>
            <a:endParaRPr lang="el-GR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3038125" y="5617103"/>
            <a:ext cx="109538" cy="1857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3347688" y="5094815"/>
            <a:ext cx="0" cy="1936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3358800" y="4621740"/>
            <a:ext cx="0" cy="1952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3757263" y="4116915"/>
            <a:ext cx="80962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727100" y="4324878"/>
            <a:ext cx="660400" cy="334962"/>
          </a:xfrm>
          <a:prstGeom prst="rect">
            <a:avLst/>
          </a:prstGeom>
          <a:gradFill rotWithShape="1">
            <a:gsLst>
              <a:gs pos="0">
                <a:srgbClr val="F0EA00"/>
              </a:gs>
              <a:gs pos="100000">
                <a:srgbClr val="9966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mTOR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3847750" y="4990040"/>
            <a:ext cx="849313" cy="349250"/>
            <a:chOff x="4122" y="2934"/>
            <a:chExt cx="491" cy="249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122" y="2934"/>
              <a:ext cx="491" cy="24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Times New Roman" charset="0"/>
                  <a:cs typeface="Arial" charset="0"/>
                </a:rPr>
                <a:t> p70S6K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4162" y="2975"/>
              <a:ext cx="1" cy="184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4460525" y="5378978"/>
            <a:ext cx="184150" cy="3905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4057300" y="4691590"/>
            <a:ext cx="130175" cy="3111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2399950" y="1840440"/>
            <a:ext cx="600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  <a:latin typeface="Times New Roman" charset="0"/>
              </a:rPr>
              <a:t>sst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</a:rPr>
              <a:t>2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299938" y="5028140"/>
            <a:ext cx="635000" cy="385763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Times New Roman" charset="0"/>
                <a:cs typeface="Arial" charset="0"/>
              </a:rPr>
              <a:t>JNK</a:t>
            </a:r>
          </a:p>
        </p:txBody>
      </p:sp>
      <p:pic>
        <p:nvPicPr>
          <p:cNvPr id="35" name="Picture 34" descr="SST recep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619">
            <a:off x="1868138" y="2164290"/>
            <a:ext cx="7286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939575" y="2912003"/>
            <a:ext cx="781050" cy="333375"/>
          </a:xfrm>
          <a:prstGeom prst="ellipse">
            <a:avLst/>
          </a:prstGeom>
          <a:gradFill rotWithShape="1">
            <a:gsLst>
              <a:gs pos="0">
                <a:srgbClr val="CCFF33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solidFill>
                  <a:srgbClr val="5490A8"/>
                </a:solidFill>
                <a:latin typeface="Times New Roman" charset="0"/>
              </a:rPr>
              <a:t>G protein</a:t>
            </a: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177700" y="3529540"/>
            <a:ext cx="577850" cy="322263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SHP1</a:t>
            </a: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120550" y="4232803"/>
            <a:ext cx="698500" cy="415925"/>
          </a:xfrm>
          <a:prstGeom prst="rect">
            <a:avLst/>
          </a:prstGeom>
          <a:solidFill>
            <a:srgbClr val="E22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NF-</a:t>
            </a:r>
            <a:r>
              <a:rPr lang="en-GB" sz="1000" b="1">
                <a:solidFill>
                  <a:srgbClr val="FFFFFF"/>
                </a:solidFill>
                <a:latin typeface="Times New Roman" charset="0"/>
              </a:rPr>
              <a:t>K</a:t>
            </a:r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B</a:t>
            </a: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2414238" y="3197753"/>
            <a:ext cx="39687" cy="3190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372963" y="5078940"/>
            <a:ext cx="1587" cy="2857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2714275" y="5482165"/>
            <a:ext cx="39688" cy="3206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>
            <a:off x="2514250" y="3880378"/>
            <a:ext cx="39688" cy="3190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2614263" y="4663015"/>
            <a:ext cx="39687" cy="3190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5768625" y="1605490"/>
            <a:ext cx="600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  <a:latin typeface="Times New Roman" charset="0"/>
              </a:rPr>
              <a:t>sst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</a:rPr>
              <a:t>2</a:t>
            </a: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737000" y="3488265"/>
            <a:ext cx="747713" cy="368300"/>
          </a:xfrm>
          <a:prstGeom prst="ellipse">
            <a:avLst/>
          </a:prstGeom>
          <a:gradFill rotWithShape="1">
            <a:gsLst>
              <a:gs pos="0">
                <a:srgbClr val="CCFF33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solidFill>
                  <a:srgbClr val="5490A8"/>
                </a:solidFill>
                <a:latin typeface="Times New Roman" charset="0"/>
              </a:rPr>
              <a:t>G protein</a:t>
            </a:r>
          </a:p>
        </p:txBody>
      </p:sp>
      <p:pic>
        <p:nvPicPr>
          <p:cNvPr id="46" name="Picture 45" descr="SST recep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656">
            <a:off x="5827363" y="2056340"/>
            <a:ext cx="7286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5792438" y="2885015"/>
            <a:ext cx="755650" cy="403225"/>
          </a:xfrm>
          <a:prstGeom prst="ellipse">
            <a:avLst/>
          </a:prstGeom>
          <a:gradFill rotWithShape="1">
            <a:gsLst>
              <a:gs pos="0">
                <a:srgbClr val="CCFF33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solidFill>
                  <a:srgbClr val="5490A8"/>
                </a:solidFill>
                <a:latin typeface="Times New Roman" charset="0"/>
              </a:rPr>
              <a:t>G protein</a:t>
            </a: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670200" y="4062940"/>
            <a:ext cx="577850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SHP1</a:t>
            </a: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5859113" y="3869265"/>
            <a:ext cx="76200" cy="177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860700" y="4375678"/>
            <a:ext cx="85725" cy="2238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 flipH="1">
            <a:off x="5727350" y="3186640"/>
            <a:ext cx="220663" cy="1714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5628925" y="4963053"/>
            <a:ext cx="9525" cy="2127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5327300" y="3348565"/>
            <a:ext cx="577850" cy="322263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SHP2</a:t>
            </a: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5441600" y="3674003"/>
            <a:ext cx="377825" cy="20955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Src</a:t>
            </a:r>
            <a:endParaRPr lang="en-US" sz="14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960588" y="4064528"/>
            <a:ext cx="577850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 b="1">
                <a:solidFill>
                  <a:srgbClr val="FFFFFF"/>
                </a:solidFill>
                <a:latin typeface="Times New Roman" charset="0"/>
              </a:rPr>
              <a:t>PTP</a:t>
            </a:r>
            <a:r>
              <a:rPr lang="en-GB" sz="1400" b="1">
                <a:solidFill>
                  <a:srgbClr val="FFFFFF"/>
                </a:solidFill>
                <a:latin typeface="Times New Roman" charset="0"/>
                <a:cs typeface="Arial" charset="0"/>
              </a:rPr>
              <a:t>ŋ</a:t>
            </a:r>
          </a:p>
        </p:txBody>
      </p:sp>
      <p:sp>
        <p:nvSpPr>
          <p:cNvPr id="56" name="Line 55"/>
          <p:cNvSpPr>
            <a:spLocks noChangeShapeType="1"/>
          </p:cNvSpPr>
          <p:nvPr/>
        </p:nvSpPr>
        <p:spPr bwMode="auto">
          <a:xfrm flipH="1">
            <a:off x="5347938" y="3883553"/>
            <a:ext cx="85725" cy="177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>
            <a:off x="5263800" y="4416953"/>
            <a:ext cx="76200" cy="190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5108225" y="4624915"/>
            <a:ext cx="822325" cy="349250"/>
            <a:chOff x="4122" y="2934"/>
            <a:chExt cx="491" cy="249"/>
          </a:xfrm>
        </p:grpSpPr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122" y="2934"/>
              <a:ext cx="491" cy="24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Times New Roman" charset="0"/>
                  <a:cs typeface="Arial" charset="0"/>
                </a:rPr>
                <a:t>MAPK</a:t>
              </a: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H="1">
              <a:off x="4162" y="2975"/>
              <a:ext cx="1" cy="184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5432075" y="5178953"/>
            <a:ext cx="539750" cy="369887"/>
            <a:chOff x="4134" y="3427"/>
            <a:chExt cx="350" cy="247"/>
          </a:xfrm>
        </p:grpSpPr>
        <p:grpSp>
          <p:nvGrpSpPr>
            <p:cNvPr id="62" name="Group 61"/>
            <p:cNvGrpSpPr>
              <a:grpSpLocks/>
            </p:cNvGrpSpPr>
            <p:nvPr/>
          </p:nvGrpSpPr>
          <p:grpSpPr bwMode="auto">
            <a:xfrm>
              <a:off x="4134" y="3427"/>
              <a:ext cx="350" cy="247"/>
              <a:chOff x="3470" y="3067"/>
              <a:chExt cx="398" cy="279"/>
            </a:xfrm>
          </p:grpSpPr>
          <p:sp>
            <p:nvSpPr>
              <p:cNvPr id="64" name="AutoShape 62"/>
              <p:cNvSpPr>
                <a:spLocks noChangeArrowheads="1"/>
              </p:cNvSpPr>
              <p:nvPr/>
            </p:nvSpPr>
            <p:spPr bwMode="auto">
              <a:xfrm>
                <a:off x="3470" y="3067"/>
                <a:ext cx="398" cy="279"/>
              </a:xfrm>
              <a:prstGeom prst="hexagon">
                <a:avLst>
                  <a:gd name="adj" fmla="val 35663"/>
                  <a:gd name="vf" fmla="val 115470"/>
                </a:avLst>
              </a:prstGeom>
              <a:solidFill>
                <a:srgbClr val="5548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400" b="1">
                    <a:solidFill>
                      <a:srgbClr val="FFFFFF"/>
                    </a:solidFill>
                    <a:latin typeface="Times New Roman" charset="0"/>
                  </a:rPr>
                  <a:t>  p27</a:t>
                </a:r>
                <a:endParaRPr lang="en-US" sz="1400" b="1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flipV="1">
                <a:off x="3540" y="3141"/>
                <a:ext cx="5" cy="13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 rot="10800000" flipH="1">
              <a:off x="4218" y="3479"/>
              <a:ext cx="1" cy="144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6" name="Line 65"/>
          <p:cNvSpPr>
            <a:spLocks noChangeShapeType="1"/>
          </p:cNvSpPr>
          <p:nvPr/>
        </p:nvSpPr>
        <p:spPr bwMode="auto">
          <a:xfrm>
            <a:off x="5635275" y="5559953"/>
            <a:ext cx="9525" cy="2111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7" name="Line 66"/>
          <p:cNvSpPr>
            <a:spLocks noChangeShapeType="1"/>
          </p:cNvSpPr>
          <p:nvPr/>
        </p:nvSpPr>
        <p:spPr bwMode="auto">
          <a:xfrm flipH="1">
            <a:off x="6837013" y="3799415"/>
            <a:ext cx="95250" cy="1730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8" name="Text Box 67"/>
          <p:cNvSpPr txBox="1">
            <a:spLocks noChangeArrowheads="1"/>
          </p:cNvSpPr>
          <p:nvPr/>
        </p:nvSpPr>
        <p:spPr bwMode="auto">
          <a:xfrm>
            <a:off x="6456013" y="3997853"/>
            <a:ext cx="847725" cy="274637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200" b="1">
                <a:solidFill>
                  <a:srgbClr val="FFFFFF"/>
                </a:solidFill>
                <a:latin typeface="Times New Roman" charset="0"/>
                <a:cs typeface="Arial" charset="0"/>
              </a:rPr>
              <a:t> cGMP</a:t>
            </a:r>
            <a:endParaRPr lang="en-US" sz="1200" b="1">
              <a:solidFill>
                <a:srgbClr val="FFFFFF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9" name="Line 68"/>
          <p:cNvSpPr>
            <a:spLocks noChangeShapeType="1"/>
          </p:cNvSpPr>
          <p:nvPr/>
        </p:nvSpPr>
        <p:spPr bwMode="auto">
          <a:xfrm flipH="1">
            <a:off x="6705250" y="4288365"/>
            <a:ext cx="95250" cy="257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0" name="Text Box 69"/>
          <p:cNvSpPr txBox="1">
            <a:spLocks noChangeArrowheads="1"/>
          </p:cNvSpPr>
          <p:nvPr/>
        </p:nvSpPr>
        <p:spPr bwMode="auto">
          <a:xfrm>
            <a:off x="6398863" y="3904190"/>
            <a:ext cx="382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Times New Roman" charset="0"/>
                <a:cs typeface="Arial" charset="0"/>
              </a:rPr>
              <a:t>↓</a:t>
            </a: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 rot="5267845">
            <a:off x="6258369" y="4435209"/>
            <a:ext cx="488950" cy="6270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 sz="1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6384575" y="452014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400">
                <a:solidFill>
                  <a:srgbClr val="FFFFFF"/>
                </a:solidFill>
                <a:latin typeface="Times New Roman" charset="0"/>
              </a:rPr>
              <a:t>PKG</a:t>
            </a:r>
            <a:endParaRPr lang="en-US" sz="1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" name="Text Box 72"/>
          <p:cNvSpPr txBox="1">
            <a:spLocks noChangeArrowheads="1"/>
          </p:cNvSpPr>
          <p:nvPr/>
        </p:nvSpPr>
        <p:spPr bwMode="auto">
          <a:xfrm>
            <a:off x="6152800" y="4432828"/>
            <a:ext cx="3825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 charset="0"/>
              </a:rPr>
              <a:t>↓</a:t>
            </a:r>
          </a:p>
        </p:txBody>
      </p:sp>
      <p:sp>
        <p:nvSpPr>
          <p:cNvPr id="74" name="Line 73"/>
          <p:cNvSpPr>
            <a:spLocks noChangeShapeType="1"/>
          </p:cNvSpPr>
          <p:nvPr/>
        </p:nvSpPr>
        <p:spPr bwMode="auto">
          <a:xfrm flipH="1">
            <a:off x="5967063" y="4702703"/>
            <a:ext cx="207962" cy="165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5" name="75 Multiplicar"/>
          <p:cNvSpPr/>
          <p:nvPr/>
        </p:nvSpPr>
        <p:spPr bwMode="auto">
          <a:xfrm>
            <a:off x="1361725" y="1854728"/>
            <a:ext cx="1500188" cy="1143000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ES" sz="18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" name="76 Multiplicar"/>
          <p:cNvSpPr/>
          <p:nvPr/>
        </p:nvSpPr>
        <p:spPr bwMode="auto">
          <a:xfrm>
            <a:off x="5362225" y="1426103"/>
            <a:ext cx="1500188" cy="1143000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ES" sz="18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" name="77 Multiplicar"/>
          <p:cNvSpPr/>
          <p:nvPr/>
        </p:nvSpPr>
        <p:spPr bwMode="auto">
          <a:xfrm>
            <a:off x="6719538" y="2283353"/>
            <a:ext cx="1500187" cy="1143000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ES" sz="18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955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Agrupar 27"/>
          <p:cNvGrpSpPr>
            <a:grpSpLocks/>
          </p:cNvGrpSpPr>
          <p:nvPr/>
        </p:nvGrpSpPr>
        <p:grpSpPr bwMode="auto">
          <a:xfrm>
            <a:off x="395288" y="1412875"/>
            <a:ext cx="8497887" cy="5329238"/>
            <a:chOff x="395536" y="1412776"/>
            <a:chExt cx="8496944" cy="5328592"/>
          </a:xfrm>
        </p:grpSpPr>
        <p:cxnSp>
          <p:nvCxnSpPr>
            <p:cNvPr id="6" name="Conector recto 5"/>
            <p:cNvCxnSpPr/>
            <p:nvPr/>
          </p:nvCxnSpPr>
          <p:spPr>
            <a:xfrm flipV="1">
              <a:off x="395536" y="4077866"/>
              <a:ext cx="8496944" cy="71428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>
              <a:off x="755858" y="2420717"/>
              <a:ext cx="7631853" cy="3168266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2340007" y="1700079"/>
              <a:ext cx="4608002" cy="4753986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>
              <a:off x="4068603" y="1412776"/>
              <a:ext cx="1295256" cy="5328592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H="1">
              <a:off x="3779710" y="1412776"/>
              <a:ext cx="2015901" cy="5328592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 flipH="1">
              <a:off x="1979685" y="1988969"/>
              <a:ext cx="5328646" cy="4320651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 flipH="1">
              <a:off x="755858" y="2852464"/>
              <a:ext cx="7631853" cy="2520644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ángulo 12"/>
            <p:cNvSpPr/>
            <p:nvPr/>
          </p:nvSpPr>
          <p:spPr>
            <a:xfrm>
              <a:off x="3419387" y="4436597"/>
              <a:ext cx="3025439" cy="865082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/>
            </a:p>
          </p:txBody>
        </p:sp>
        <p:pic>
          <p:nvPicPr>
            <p:cNvPr id="14" name="Imagen 4" descr="Captura de pantalla 2015-09-17 a las 16.15.3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2132856"/>
              <a:ext cx="5360482" cy="388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ángulo 14"/>
            <p:cNvSpPr/>
            <p:nvPr/>
          </p:nvSpPr>
          <p:spPr>
            <a:xfrm>
              <a:off x="3995586" y="5804857"/>
              <a:ext cx="144446" cy="14444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6" name="CuadroTexto 28"/>
          <p:cNvSpPr txBox="1">
            <a:spLocks noChangeArrowheads="1"/>
          </p:cNvSpPr>
          <p:nvPr/>
        </p:nvSpPr>
        <p:spPr bwMode="auto">
          <a:xfrm>
            <a:off x="323850" y="2852738"/>
            <a:ext cx="13190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Origen del </a:t>
            </a:r>
          </a:p>
          <a:p>
            <a:pPr eaLnBrk="1" hangingPunct="1"/>
            <a:r>
              <a:rPr lang="es-ES" sz="1200" b="1" dirty="0" smtClean="0"/>
              <a:t>Tumor Primario</a:t>
            </a:r>
            <a:endParaRPr lang="es-ES" sz="1200" b="1" dirty="0"/>
          </a:p>
        </p:txBody>
      </p:sp>
      <p:sp>
        <p:nvSpPr>
          <p:cNvPr id="17" name="CuadroTexto 31"/>
          <p:cNvSpPr txBox="1">
            <a:spLocks noChangeArrowheads="1"/>
          </p:cNvSpPr>
          <p:nvPr/>
        </p:nvSpPr>
        <p:spPr bwMode="auto">
          <a:xfrm>
            <a:off x="1158875" y="1628775"/>
            <a:ext cx="1287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Índice </a:t>
            </a:r>
          </a:p>
          <a:p>
            <a:pPr eaLnBrk="1" hangingPunct="1"/>
            <a:r>
              <a:rPr lang="es-ES" sz="1200" b="1" dirty="0" smtClean="0"/>
              <a:t>Ki67/</a:t>
            </a:r>
            <a:endParaRPr lang="es-ES" sz="1200" b="1" dirty="0"/>
          </a:p>
          <a:p>
            <a:pPr eaLnBrk="1" hangingPunct="1"/>
            <a:r>
              <a:rPr lang="es-ES" sz="1200" b="1" dirty="0" smtClean="0"/>
              <a:t>Grado de</a:t>
            </a:r>
          </a:p>
          <a:p>
            <a:pPr eaLnBrk="1" hangingPunct="1"/>
            <a:r>
              <a:rPr lang="es-ES" sz="1200" b="1" dirty="0" smtClean="0"/>
              <a:t>Diferenciación</a:t>
            </a:r>
            <a:endParaRPr lang="es-ES" sz="1200" b="1" dirty="0"/>
          </a:p>
        </p:txBody>
      </p:sp>
      <p:sp>
        <p:nvSpPr>
          <p:cNvPr id="18" name="CuadroTexto 32"/>
          <p:cNvSpPr txBox="1">
            <a:spLocks noChangeArrowheads="1"/>
          </p:cNvSpPr>
          <p:nvPr/>
        </p:nvSpPr>
        <p:spPr bwMode="auto">
          <a:xfrm>
            <a:off x="2627313" y="1412875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Funcionante</a:t>
            </a:r>
            <a:r>
              <a:rPr lang="es-ES" sz="1200" b="1" dirty="0" smtClean="0"/>
              <a:t> </a:t>
            </a:r>
            <a:r>
              <a:rPr lang="es-ES" sz="1200" b="1" dirty="0"/>
              <a:t>vs</a:t>
            </a:r>
          </a:p>
          <a:p>
            <a:pPr eaLnBrk="1" hangingPunct="1"/>
            <a:r>
              <a:rPr lang="es-ES" sz="1200" b="1" dirty="0" smtClean="0"/>
              <a:t>No </a:t>
            </a:r>
            <a:r>
              <a:rPr lang="es-ES" sz="1200" b="1" dirty="0" err="1" smtClean="0"/>
              <a:t>funcionante</a:t>
            </a:r>
            <a:endParaRPr lang="es-ES" sz="1200" b="1" dirty="0"/>
          </a:p>
        </p:txBody>
      </p:sp>
      <p:sp>
        <p:nvSpPr>
          <p:cNvPr id="19" name="CuadroTexto 33"/>
          <p:cNvSpPr txBox="1">
            <a:spLocks noChangeArrowheads="1"/>
          </p:cNvSpPr>
          <p:nvPr/>
        </p:nvSpPr>
        <p:spPr bwMode="auto">
          <a:xfrm>
            <a:off x="5835650" y="1528763"/>
            <a:ext cx="1441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En progresión vs</a:t>
            </a:r>
            <a:endParaRPr lang="es-ES" sz="1200" b="1" dirty="0"/>
          </a:p>
          <a:p>
            <a:pPr eaLnBrk="1" hangingPunct="1"/>
            <a:r>
              <a:rPr lang="es-ES" sz="1200" b="1" dirty="0" smtClean="0"/>
              <a:t>No progresión</a:t>
            </a:r>
            <a:endParaRPr lang="es-ES" sz="1200" b="1" dirty="0"/>
          </a:p>
        </p:txBody>
      </p:sp>
      <p:sp>
        <p:nvSpPr>
          <p:cNvPr id="20" name="CuadroTexto 34"/>
          <p:cNvSpPr txBox="1">
            <a:spLocks noChangeArrowheads="1"/>
          </p:cNvSpPr>
          <p:nvPr/>
        </p:nvSpPr>
        <p:spPr bwMode="auto">
          <a:xfrm>
            <a:off x="508000" y="3398838"/>
            <a:ext cx="937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Baja</a:t>
            </a:r>
          </a:p>
          <a:p>
            <a:pPr eaLnBrk="1" hangingPunct="1"/>
            <a:r>
              <a:rPr lang="es-ES" sz="1200" b="1" dirty="0" smtClean="0"/>
              <a:t>Incidencia</a:t>
            </a:r>
            <a:endParaRPr lang="es-ES" sz="1200" b="1" dirty="0"/>
          </a:p>
        </p:txBody>
      </p:sp>
      <p:sp>
        <p:nvSpPr>
          <p:cNvPr id="28" name="CuadroTexto 43"/>
          <p:cNvSpPr txBox="1">
            <a:spLocks noChangeArrowheads="1"/>
          </p:cNvSpPr>
          <p:nvPr/>
        </p:nvSpPr>
        <p:spPr bwMode="auto">
          <a:xfrm>
            <a:off x="7351713" y="3357563"/>
            <a:ext cx="1629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Multidisciplinaridad</a:t>
            </a:r>
            <a:endParaRPr lang="es-ES" sz="1200" b="1" dirty="0"/>
          </a:p>
        </p:txBody>
      </p:sp>
      <p:sp>
        <p:nvSpPr>
          <p:cNvPr id="30" name="CuadroTexto 33"/>
          <p:cNvSpPr txBox="1">
            <a:spLocks noChangeArrowheads="1"/>
          </p:cNvSpPr>
          <p:nvPr/>
        </p:nvSpPr>
        <p:spPr bwMode="auto">
          <a:xfrm>
            <a:off x="7667625" y="2103438"/>
            <a:ext cx="780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Carga</a:t>
            </a:r>
          </a:p>
          <a:p>
            <a:pPr eaLnBrk="1" hangingPunct="1"/>
            <a:r>
              <a:rPr lang="es-ES" sz="1200" b="1" dirty="0" smtClean="0"/>
              <a:t>Tumoral</a:t>
            </a:r>
            <a:endParaRPr lang="es-ES" sz="1200" b="1" dirty="0"/>
          </a:p>
        </p:txBody>
      </p:sp>
      <p:sp>
        <p:nvSpPr>
          <p:cNvPr id="31" name="CuadroTexto 32"/>
          <p:cNvSpPr txBox="1">
            <a:spLocks noChangeArrowheads="1"/>
          </p:cNvSpPr>
          <p:nvPr/>
        </p:nvSpPr>
        <p:spPr bwMode="auto">
          <a:xfrm>
            <a:off x="4364038" y="1341438"/>
            <a:ext cx="1031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Octreoscan</a:t>
            </a:r>
            <a:endParaRPr lang="es-ES" sz="1200" b="1" dirty="0" smtClean="0"/>
          </a:p>
          <a:p>
            <a:pPr eaLnBrk="1" hangingPunct="1"/>
            <a:r>
              <a:rPr lang="es-ES" sz="1200" b="1" dirty="0" smtClean="0"/>
              <a:t>Positivo o</a:t>
            </a:r>
          </a:p>
          <a:p>
            <a:pPr eaLnBrk="1" hangingPunct="1"/>
            <a:r>
              <a:rPr lang="es-ES" sz="1200" b="1" dirty="0" smtClean="0"/>
              <a:t>Negativo</a:t>
            </a:r>
            <a:endParaRPr lang="es-ES" sz="1200" b="1" dirty="0"/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rgbClr val="660066"/>
                </a:solidFill>
              </a:rPr>
              <a:t>El Reto de los Tumores Neuroendocrinos</a:t>
            </a:r>
            <a:endParaRPr lang="es-ES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Análogos de la </a:t>
            </a:r>
            <a:r>
              <a:rPr lang="es-ES" b="1" dirty="0" err="1" smtClean="0">
                <a:solidFill>
                  <a:srgbClr val="660066"/>
                </a:solidFill>
              </a:rPr>
              <a:t>Somatostatina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78" name="Picture 2" descr="http://www.drug3k.com/img2/sandostatin_18547_6_(big)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0488"/>
            <a:ext cx="437991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 descr="http://www.kodc.or.kr/medimage/somatuline%20P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651125"/>
            <a:ext cx="47402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161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Estudio PROMID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 descr="Captura de pantalla 2014-11-01 a la(s) 11.58.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12414" r="10031" b="37654"/>
          <a:stretch/>
        </p:blipFill>
        <p:spPr>
          <a:xfrm>
            <a:off x="282221" y="1290638"/>
            <a:ext cx="4630461" cy="196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Captura de pantalla 2014-11-01 a la(s) 11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8" t="27298" r="44907" b="45542"/>
          <a:stretch/>
        </p:blipFill>
        <p:spPr>
          <a:xfrm>
            <a:off x="2201333" y="3556230"/>
            <a:ext cx="6136622" cy="33017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694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Estudio CLARINET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5" name="Imagen 4" descr="Captura de pantalla 2014-11-01 a la(s) 12.00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5" t="10494" r="13271" b="45062"/>
          <a:stretch/>
        </p:blipFill>
        <p:spPr>
          <a:xfrm>
            <a:off x="457200" y="1284111"/>
            <a:ext cx="3762022" cy="187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Captura de pantalla 2014-11-01 a la(s) 12.00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24005" r="40741" b="43896"/>
          <a:stretch/>
        </p:blipFill>
        <p:spPr>
          <a:xfrm>
            <a:off x="2187222" y="3330222"/>
            <a:ext cx="5879631" cy="3527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635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>
                <a:solidFill>
                  <a:srgbClr val="FF0000"/>
                </a:solidFill>
              </a:rPr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63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Interferón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46" y="1797754"/>
            <a:ext cx="6370206" cy="41994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44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>
                <a:solidFill>
                  <a:srgbClr val="FF0000"/>
                </a:solidFill>
              </a:rPr>
              <a:t>Everolimus</a:t>
            </a:r>
            <a:endParaRPr lang="es-ES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94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La Vía de Señalización Intracelular del PI3K/AKT/</a:t>
            </a:r>
            <a:r>
              <a:rPr lang="es-ES" b="1" dirty="0" err="1" smtClean="0">
                <a:solidFill>
                  <a:srgbClr val="660066"/>
                </a:solidFill>
              </a:rPr>
              <a:t>mTOR</a:t>
            </a:r>
            <a:endParaRPr lang="es-ES" b="1" dirty="0">
              <a:solidFill>
                <a:srgbClr val="660066"/>
              </a:solidFill>
            </a:endParaRPr>
          </a:p>
        </p:txBody>
      </p:sp>
      <p:grpSp>
        <p:nvGrpSpPr>
          <p:cNvPr id="4" name="Group 204"/>
          <p:cNvGrpSpPr>
            <a:grpSpLocks/>
          </p:cNvGrpSpPr>
          <p:nvPr/>
        </p:nvGrpSpPr>
        <p:grpSpPr bwMode="auto">
          <a:xfrm>
            <a:off x="1928813" y="1571625"/>
            <a:ext cx="5572125" cy="5072063"/>
            <a:chOff x="3472" y="1878"/>
            <a:chExt cx="2288" cy="2379"/>
          </a:xfrm>
        </p:grpSpPr>
        <p:pic>
          <p:nvPicPr>
            <p:cNvPr id="5" name="Picture 192" descr="Complete MO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3" b="4373"/>
            <a:stretch>
              <a:fillRect/>
            </a:stretch>
          </p:blipFill>
          <p:spPr bwMode="auto">
            <a:xfrm>
              <a:off x="3472" y="1878"/>
              <a:ext cx="2288" cy="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196"/>
            <p:cNvSpPr>
              <a:spLocks noChangeShapeType="1"/>
            </p:cNvSpPr>
            <p:nvPr/>
          </p:nvSpPr>
          <p:spPr bwMode="auto">
            <a:xfrm>
              <a:off x="4053" y="2609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 Box 197"/>
            <p:cNvSpPr txBox="1">
              <a:spLocks noChangeArrowheads="1"/>
            </p:cNvSpPr>
            <p:nvPr/>
          </p:nvSpPr>
          <p:spPr bwMode="auto">
            <a:xfrm>
              <a:off x="4019" y="2499"/>
              <a:ext cx="31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800" b="1">
                  <a:solidFill>
                    <a:srgbClr val="000000"/>
                  </a:solidFill>
                  <a:latin typeface="Times New Roman" charset="0"/>
                </a:rPr>
                <a:t>EGF</a:t>
              </a:r>
            </a:p>
          </p:txBody>
        </p:sp>
        <p:sp>
          <p:nvSpPr>
            <p:cNvPr id="8" name="Line 198"/>
            <p:cNvSpPr>
              <a:spLocks noChangeShapeType="1"/>
            </p:cNvSpPr>
            <p:nvPr/>
          </p:nvSpPr>
          <p:spPr bwMode="auto">
            <a:xfrm flipH="1" flipV="1">
              <a:off x="4927" y="2512"/>
              <a:ext cx="153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Line 199"/>
            <p:cNvSpPr>
              <a:spLocks noChangeShapeType="1"/>
            </p:cNvSpPr>
            <p:nvPr/>
          </p:nvSpPr>
          <p:spPr bwMode="auto">
            <a:xfrm flipH="1">
              <a:off x="5059" y="2741"/>
              <a:ext cx="104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200"/>
            <p:cNvSpPr>
              <a:spLocks noChangeShapeType="1"/>
            </p:cNvSpPr>
            <p:nvPr/>
          </p:nvSpPr>
          <p:spPr bwMode="auto">
            <a:xfrm>
              <a:off x="3831" y="2894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 Box 201"/>
            <p:cNvSpPr txBox="1">
              <a:spLocks noChangeArrowheads="1"/>
            </p:cNvSpPr>
            <p:nvPr/>
          </p:nvSpPr>
          <p:spPr bwMode="auto">
            <a:xfrm>
              <a:off x="3711" y="2711"/>
              <a:ext cx="4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800" b="1">
                  <a:solidFill>
                    <a:srgbClr val="000000"/>
                  </a:solidFill>
                  <a:latin typeface="Times New Roman" charset="0"/>
                </a:rPr>
                <a:t>TGFBR Complex</a:t>
              </a:r>
            </a:p>
          </p:txBody>
        </p:sp>
        <p:sp>
          <p:nvSpPr>
            <p:cNvPr id="12" name="Line 202"/>
            <p:cNvSpPr>
              <a:spLocks noChangeShapeType="1"/>
            </p:cNvSpPr>
            <p:nvPr/>
          </p:nvSpPr>
          <p:spPr bwMode="auto">
            <a:xfrm flipV="1">
              <a:off x="3595" y="3130"/>
              <a:ext cx="2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 Box 203"/>
            <p:cNvSpPr txBox="1">
              <a:spLocks noChangeArrowheads="1"/>
            </p:cNvSpPr>
            <p:nvPr/>
          </p:nvSpPr>
          <p:spPr bwMode="auto">
            <a:xfrm>
              <a:off x="3476" y="2940"/>
              <a:ext cx="4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800" b="1">
                  <a:solidFill>
                    <a:srgbClr val="000000"/>
                  </a:solidFill>
                  <a:latin typeface="Times New Roman" charset="0"/>
                </a:rPr>
                <a:t>IGFR Complex</a:t>
              </a:r>
            </a:p>
          </p:txBody>
        </p:sp>
      </p:grpSp>
      <p:grpSp>
        <p:nvGrpSpPr>
          <p:cNvPr id="14" name="16 Grupo"/>
          <p:cNvGrpSpPr>
            <a:grpSpLocks/>
          </p:cNvGrpSpPr>
          <p:nvPr/>
        </p:nvGrpSpPr>
        <p:grpSpPr bwMode="auto">
          <a:xfrm>
            <a:off x="2968625" y="5035550"/>
            <a:ext cx="563563" cy="463550"/>
            <a:chOff x="8079288" y="4108537"/>
            <a:chExt cx="563671" cy="463463"/>
          </a:xfrm>
        </p:grpSpPr>
        <p:cxnSp>
          <p:nvCxnSpPr>
            <p:cNvPr id="15" name="13 Conector recto"/>
            <p:cNvCxnSpPr>
              <a:cxnSpLocks noChangeShapeType="1"/>
            </p:cNvCxnSpPr>
            <p:nvPr/>
          </p:nvCxnSpPr>
          <p:spPr bwMode="auto">
            <a:xfrm>
              <a:off x="8079288" y="4108537"/>
              <a:ext cx="563671" cy="4634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14 Conector recto"/>
            <p:cNvCxnSpPr>
              <a:cxnSpLocks noChangeShapeType="1"/>
            </p:cNvCxnSpPr>
            <p:nvPr/>
          </p:nvCxnSpPr>
          <p:spPr bwMode="auto">
            <a:xfrm flipV="1">
              <a:off x="8116865" y="4148202"/>
              <a:ext cx="453025" cy="411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17 Grupo"/>
          <p:cNvGrpSpPr>
            <a:grpSpLocks/>
          </p:cNvGrpSpPr>
          <p:nvPr/>
        </p:nvGrpSpPr>
        <p:grpSpPr bwMode="auto">
          <a:xfrm>
            <a:off x="5664200" y="6038850"/>
            <a:ext cx="563563" cy="463550"/>
            <a:chOff x="8079288" y="4108537"/>
            <a:chExt cx="563671" cy="463463"/>
          </a:xfrm>
        </p:grpSpPr>
        <p:cxnSp>
          <p:nvCxnSpPr>
            <p:cNvPr id="18" name="18 Conector recto"/>
            <p:cNvCxnSpPr>
              <a:cxnSpLocks noChangeShapeType="1"/>
            </p:cNvCxnSpPr>
            <p:nvPr/>
          </p:nvCxnSpPr>
          <p:spPr bwMode="auto">
            <a:xfrm>
              <a:off x="8079288" y="4108537"/>
              <a:ext cx="563671" cy="4634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19 Conector recto"/>
            <p:cNvCxnSpPr>
              <a:cxnSpLocks noChangeShapeType="1"/>
            </p:cNvCxnSpPr>
            <p:nvPr/>
          </p:nvCxnSpPr>
          <p:spPr bwMode="auto">
            <a:xfrm flipV="1">
              <a:off x="8116865" y="4148202"/>
              <a:ext cx="453025" cy="411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0" name="20 Grupo"/>
          <p:cNvGrpSpPr>
            <a:grpSpLocks/>
          </p:cNvGrpSpPr>
          <p:nvPr/>
        </p:nvGrpSpPr>
        <p:grpSpPr bwMode="auto">
          <a:xfrm>
            <a:off x="4473575" y="6038850"/>
            <a:ext cx="563563" cy="463550"/>
            <a:chOff x="8079288" y="4108537"/>
            <a:chExt cx="563671" cy="463463"/>
          </a:xfrm>
        </p:grpSpPr>
        <p:cxnSp>
          <p:nvCxnSpPr>
            <p:cNvPr id="21" name="21 Conector recto"/>
            <p:cNvCxnSpPr>
              <a:cxnSpLocks noChangeShapeType="1"/>
            </p:cNvCxnSpPr>
            <p:nvPr/>
          </p:nvCxnSpPr>
          <p:spPr bwMode="auto">
            <a:xfrm>
              <a:off x="8079288" y="4108537"/>
              <a:ext cx="563671" cy="4634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22 Conector recto"/>
            <p:cNvCxnSpPr>
              <a:cxnSpLocks noChangeShapeType="1"/>
            </p:cNvCxnSpPr>
            <p:nvPr/>
          </p:nvCxnSpPr>
          <p:spPr bwMode="auto">
            <a:xfrm flipV="1">
              <a:off x="8116865" y="4148202"/>
              <a:ext cx="453025" cy="411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23 Grupo"/>
          <p:cNvGrpSpPr>
            <a:grpSpLocks/>
          </p:cNvGrpSpPr>
          <p:nvPr/>
        </p:nvGrpSpPr>
        <p:grpSpPr bwMode="auto">
          <a:xfrm>
            <a:off x="3284538" y="5976938"/>
            <a:ext cx="563562" cy="463550"/>
            <a:chOff x="8079288" y="4108537"/>
            <a:chExt cx="563671" cy="463463"/>
          </a:xfrm>
        </p:grpSpPr>
        <p:cxnSp>
          <p:nvCxnSpPr>
            <p:cNvPr id="24" name="24 Conector recto"/>
            <p:cNvCxnSpPr>
              <a:cxnSpLocks noChangeShapeType="1"/>
            </p:cNvCxnSpPr>
            <p:nvPr/>
          </p:nvCxnSpPr>
          <p:spPr bwMode="auto">
            <a:xfrm>
              <a:off x="8079288" y="4108537"/>
              <a:ext cx="563671" cy="4634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25 Conector recto"/>
            <p:cNvCxnSpPr>
              <a:cxnSpLocks noChangeShapeType="1"/>
            </p:cNvCxnSpPr>
            <p:nvPr/>
          </p:nvCxnSpPr>
          <p:spPr bwMode="auto">
            <a:xfrm flipV="1">
              <a:off x="8116865" y="4148202"/>
              <a:ext cx="453025" cy="411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26 Grupo"/>
          <p:cNvGrpSpPr>
            <a:grpSpLocks/>
          </p:cNvGrpSpPr>
          <p:nvPr/>
        </p:nvGrpSpPr>
        <p:grpSpPr bwMode="auto">
          <a:xfrm>
            <a:off x="4498975" y="5451475"/>
            <a:ext cx="563563" cy="463550"/>
            <a:chOff x="8079288" y="4108537"/>
            <a:chExt cx="563671" cy="463463"/>
          </a:xfrm>
        </p:grpSpPr>
        <p:cxnSp>
          <p:nvCxnSpPr>
            <p:cNvPr id="27" name="27 Conector recto"/>
            <p:cNvCxnSpPr>
              <a:cxnSpLocks noChangeShapeType="1"/>
            </p:cNvCxnSpPr>
            <p:nvPr/>
          </p:nvCxnSpPr>
          <p:spPr bwMode="auto">
            <a:xfrm>
              <a:off x="8079288" y="4108537"/>
              <a:ext cx="563671" cy="4634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28 Conector recto"/>
            <p:cNvCxnSpPr>
              <a:cxnSpLocks noChangeShapeType="1"/>
            </p:cNvCxnSpPr>
            <p:nvPr/>
          </p:nvCxnSpPr>
          <p:spPr bwMode="auto">
            <a:xfrm flipV="1">
              <a:off x="8116865" y="4148202"/>
              <a:ext cx="453025" cy="411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09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660066"/>
                </a:solidFill>
              </a:rPr>
              <a:t>Everolimus</a:t>
            </a:r>
            <a:r>
              <a:rPr lang="es-ES" b="1" dirty="0" smtClean="0">
                <a:solidFill>
                  <a:srgbClr val="660066"/>
                </a:solidFill>
              </a:rPr>
              <a:t> en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29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926696"/>
            <a:ext cx="41275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14" y="2243666"/>
            <a:ext cx="36734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47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660066"/>
                </a:solidFill>
              </a:rPr>
              <a:t>Everolimus</a:t>
            </a:r>
            <a:r>
              <a:rPr lang="es-ES" b="1" dirty="0" smtClean="0">
                <a:solidFill>
                  <a:srgbClr val="660066"/>
                </a:solidFill>
              </a:rPr>
              <a:t> en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r>
              <a:rPr lang="es-ES" b="1" dirty="0" smtClean="0">
                <a:solidFill>
                  <a:srgbClr val="660066"/>
                </a:solidFill>
              </a:rPr>
              <a:t> de Páncreas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 descr="Captura de pantalla 2014-11-01 a la(s) 12.12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9" t="11316" r="10957" b="36283"/>
          <a:stretch/>
        </p:blipFill>
        <p:spPr>
          <a:xfrm>
            <a:off x="457200" y="1417639"/>
            <a:ext cx="3620911" cy="234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Captura de pantalla 2014-11-01 a la(s) 12.12.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7" t="16050" r="52623" b="19204"/>
          <a:stretch/>
        </p:blipFill>
        <p:spPr>
          <a:xfrm rot="5400000">
            <a:off x="3966897" y="2019563"/>
            <a:ext cx="2959985" cy="67168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874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err="1" smtClean="0">
                <a:solidFill>
                  <a:srgbClr val="660066"/>
                </a:solidFill>
              </a:rPr>
              <a:t>Everolimus</a:t>
            </a:r>
            <a:r>
              <a:rPr lang="es-ES" b="1" dirty="0" smtClean="0">
                <a:solidFill>
                  <a:srgbClr val="660066"/>
                </a:solidFill>
              </a:rPr>
              <a:t> en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r>
              <a:rPr lang="es-ES" b="1" dirty="0" smtClean="0">
                <a:solidFill>
                  <a:srgbClr val="660066"/>
                </a:solidFill>
              </a:rPr>
              <a:t> No Pancreáticos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Captura de pantalla 2015-10-22 a las 12.42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t="44442" r="41014" b="24061"/>
          <a:stretch/>
        </p:blipFill>
        <p:spPr>
          <a:xfrm>
            <a:off x="577791" y="2169582"/>
            <a:ext cx="7931209" cy="34607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585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Agrupar 27"/>
          <p:cNvGrpSpPr>
            <a:grpSpLocks/>
          </p:cNvGrpSpPr>
          <p:nvPr/>
        </p:nvGrpSpPr>
        <p:grpSpPr bwMode="auto">
          <a:xfrm>
            <a:off x="395288" y="1412875"/>
            <a:ext cx="8497887" cy="5329238"/>
            <a:chOff x="395536" y="1412776"/>
            <a:chExt cx="8496944" cy="5328592"/>
          </a:xfrm>
        </p:grpSpPr>
        <p:cxnSp>
          <p:nvCxnSpPr>
            <p:cNvPr id="6" name="Conector recto 5"/>
            <p:cNvCxnSpPr/>
            <p:nvPr/>
          </p:nvCxnSpPr>
          <p:spPr>
            <a:xfrm flipV="1">
              <a:off x="395536" y="4077866"/>
              <a:ext cx="8496944" cy="71428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>
              <a:off x="755858" y="2420717"/>
              <a:ext cx="7631853" cy="3168266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2340007" y="1700079"/>
              <a:ext cx="4608002" cy="4753986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>
              <a:off x="4068603" y="1412776"/>
              <a:ext cx="1295256" cy="5328592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H="1">
              <a:off x="3779710" y="1412776"/>
              <a:ext cx="2015901" cy="5328592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 flipH="1">
              <a:off x="1979685" y="1988969"/>
              <a:ext cx="5328646" cy="4320651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 flipH="1">
              <a:off x="755858" y="2852464"/>
              <a:ext cx="7631853" cy="2520644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ángulo 12"/>
            <p:cNvSpPr/>
            <p:nvPr/>
          </p:nvSpPr>
          <p:spPr>
            <a:xfrm>
              <a:off x="3419387" y="4436597"/>
              <a:ext cx="3025439" cy="865082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/>
            </a:p>
          </p:txBody>
        </p:sp>
        <p:pic>
          <p:nvPicPr>
            <p:cNvPr id="14" name="Imagen 4" descr="Captura de pantalla 2015-09-17 a las 16.15.3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2132856"/>
              <a:ext cx="5360482" cy="388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ángulo 14"/>
            <p:cNvSpPr/>
            <p:nvPr/>
          </p:nvSpPr>
          <p:spPr>
            <a:xfrm>
              <a:off x="3995586" y="5804857"/>
              <a:ext cx="144446" cy="14444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6" name="CuadroTexto 28"/>
          <p:cNvSpPr txBox="1">
            <a:spLocks noChangeArrowheads="1"/>
          </p:cNvSpPr>
          <p:nvPr/>
        </p:nvSpPr>
        <p:spPr bwMode="auto">
          <a:xfrm>
            <a:off x="323850" y="2852738"/>
            <a:ext cx="13190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Origen del </a:t>
            </a:r>
          </a:p>
          <a:p>
            <a:pPr eaLnBrk="1" hangingPunct="1"/>
            <a:r>
              <a:rPr lang="es-ES" sz="1200" b="1" dirty="0" smtClean="0"/>
              <a:t>Tumor Primario</a:t>
            </a:r>
            <a:endParaRPr lang="es-ES" sz="1200" b="1" dirty="0"/>
          </a:p>
        </p:txBody>
      </p:sp>
      <p:sp>
        <p:nvSpPr>
          <p:cNvPr id="17" name="CuadroTexto 31"/>
          <p:cNvSpPr txBox="1">
            <a:spLocks noChangeArrowheads="1"/>
          </p:cNvSpPr>
          <p:nvPr/>
        </p:nvSpPr>
        <p:spPr bwMode="auto">
          <a:xfrm>
            <a:off x="1158875" y="1628775"/>
            <a:ext cx="1287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Índice </a:t>
            </a:r>
          </a:p>
          <a:p>
            <a:pPr eaLnBrk="1" hangingPunct="1"/>
            <a:r>
              <a:rPr lang="es-ES" sz="1200" b="1" dirty="0" smtClean="0"/>
              <a:t>Ki67/</a:t>
            </a:r>
            <a:endParaRPr lang="es-ES" sz="1200" b="1" dirty="0"/>
          </a:p>
          <a:p>
            <a:pPr eaLnBrk="1" hangingPunct="1"/>
            <a:r>
              <a:rPr lang="es-ES" sz="1200" b="1" dirty="0" smtClean="0"/>
              <a:t>Grado de</a:t>
            </a:r>
          </a:p>
          <a:p>
            <a:pPr eaLnBrk="1" hangingPunct="1"/>
            <a:r>
              <a:rPr lang="es-ES" sz="1200" b="1" dirty="0" smtClean="0"/>
              <a:t>Diferenciación</a:t>
            </a:r>
            <a:endParaRPr lang="es-ES" sz="1200" b="1" dirty="0"/>
          </a:p>
        </p:txBody>
      </p:sp>
      <p:sp>
        <p:nvSpPr>
          <p:cNvPr id="18" name="CuadroTexto 32"/>
          <p:cNvSpPr txBox="1">
            <a:spLocks noChangeArrowheads="1"/>
          </p:cNvSpPr>
          <p:nvPr/>
        </p:nvSpPr>
        <p:spPr bwMode="auto">
          <a:xfrm>
            <a:off x="2627313" y="1412875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Funcionante</a:t>
            </a:r>
            <a:r>
              <a:rPr lang="es-ES" sz="1200" b="1" dirty="0" smtClean="0"/>
              <a:t> </a:t>
            </a:r>
            <a:r>
              <a:rPr lang="es-ES" sz="1200" b="1" dirty="0"/>
              <a:t>vs</a:t>
            </a:r>
          </a:p>
          <a:p>
            <a:pPr eaLnBrk="1" hangingPunct="1"/>
            <a:r>
              <a:rPr lang="es-ES" sz="1200" b="1" dirty="0" smtClean="0"/>
              <a:t>No </a:t>
            </a:r>
            <a:r>
              <a:rPr lang="es-ES" sz="1200" b="1" dirty="0" err="1" smtClean="0"/>
              <a:t>funcionante</a:t>
            </a:r>
            <a:endParaRPr lang="es-ES" sz="1200" b="1" dirty="0"/>
          </a:p>
        </p:txBody>
      </p:sp>
      <p:sp>
        <p:nvSpPr>
          <p:cNvPr id="19" name="CuadroTexto 33"/>
          <p:cNvSpPr txBox="1">
            <a:spLocks noChangeArrowheads="1"/>
          </p:cNvSpPr>
          <p:nvPr/>
        </p:nvSpPr>
        <p:spPr bwMode="auto">
          <a:xfrm>
            <a:off x="5835650" y="1528763"/>
            <a:ext cx="1441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En progresión vs</a:t>
            </a:r>
            <a:endParaRPr lang="es-ES" sz="1200" b="1" dirty="0"/>
          </a:p>
          <a:p>
            <a:pPr eaLnBrk="1" hangingPunct="1"/>
            <a:r>
              <a:rPr lang="es-ES" sz="1200" b="1" dirty="0" smtClean="0"/>
              <a:t>No progresión</a:t>
            </a:r>
            <a:endParaRPr lang="es-ES" sz="1200" b="1" dirty="0"/>
          </a:p>
        </p:txBody>
      </p:sp>
      <p:sp>
        <p:nvSpPr>
          <p:cNvPr id="20" name="CuadroTexto 34"/>
          <p:cNvSpPr txBox="1">
            <a:spLocks noChangeArrowheads="1"/>
          </p:cNvSpPr>
          <p:nvPr/>
        </p:nvSpPr>
        <p:spPr bwMode="auto">
          <a:xfrm>
            <a:off x="508000" y="3398838"/>
            <a:ext cx="937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Baja</a:t>
            </a:r>
          </a:p>
          <a:p>
            <a:pPr eaLnBrk="1" hangingPunct="1"/>
            <a:r>
              <a:rPr lang="es-ES" sz="1200" b="1" dirty="0" smtClean="0"/>
              <a:t>Incidencia</a:t>
            </a:r>
            <a:endParaRPr lang="es-ES" sz="1200" b="1" dirty="0"/>
          </a:p>
        </p:txBody>
      </p:sp>
      <p:sp>
        <p:nvSpPr>
          <p:cNvPr id="21" name="CuadroTexto 36"/>
          <p:cNvSpPr txBox="1">
            <a:spLocks noChangeArrowheads="1"/>
          </p:cNvSpPr>
          <p:nvPr/>
        </p:nvSpPr>
        <p:spPr bwMode="auto">
          <a:xfrm>
            <a:off x="693738" y="4413250"/>
            <a:ext cx="1381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Técnicas</a:t>
            </a:r>
          </a:p>
          <a:p>
            <a:pPr eaLnBrk="1" hangingPunct="1"/>
            <a:r>
              <a:rPr lang="es-ES" sz="1200" b="1" dirty="0" err="1" smtClean="0"/>
              <a:t>Locorregionales</a:t>
            </a:r>
            <a:endParaRPr lang="es-ES" sz="1200" b="1" dirty="0"/>
          </a:p>
        </p:txBody>
      </p:sp>
      <p:sp>
        <p:nvSpPr>
          <p:cNvPr id="22" name="CuadroTexto 37"/>
          <p:cNvSpPr txBox="1">
            <a:spLocks noChangeArrowheads="1"/>
          </p:cNvSpPr>
          <p:nvPr/>
        </p:nvSpPr>
        <p:spPr bwMode="auto">
          <a:xfrm>
            <a:off x="1243013" y="5445125"/>
            <a:ext cx="6048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PRRT</a:t>
            </a:r>
          </a:p>
        </p:txBody>
      </p:sp>
      <p:sp>
        <p:nvSpPr>
          <p:cNvPr id="23" name="CuadroTexto 38"/>
          <p:cNvSpPr txBox="1">
            <a:spLocks noChangeArrowheads="1"/>
          </p:cNvSpPr>
          <p:nvPr/>
        </p:nvSpPr>
        <p:spPr bwMode="auto">
          <a:xfrm>
            <a:off x="2427288" y="6092825"/>
            <a:ext cx="12193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Quimioterapia</a:t>
            </a:r>
            <a:endParaRPr lang="es-ES" sz="1200" b="1" dirty="0"/>
          </a:p>
        </p:txBody>
      </p:sp>
      <p:sp>
        <p:nvSpPr>
          <p:cNvPr id="24" name="CuadroTexto 39"/>
          <p:cNvSpPr txBox="1">
            <a:spLocks noChangeArrowheads="1"/>
          </p:cNvSpPr>
          <p:nvPr/>
        </p:nvSpPr>
        <p:spPr bwMode="auto">
          <a:xfrm>
            <a:off x="3856038" y="6308725"/>
            <a:ext cx="1488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Antiangiogénicos</a:t>
            </a:r>
            <a:endParaRPr lang="es-ES" sz="1200" b="1" dirty="0"/>
          </a:p>
        </p:txBody>
      </p:sp>
      <p:sp>
        <p:nvSpPr>
          <p:cNvPr id="25" name="CuadroTexto 40"/>
          <p:cNvSpPr txBox="1">
            <a:spLocks noChangeArrowheads="1"/>
          </p:cNvSpPr>
          <p:nvPr/>
        </p:nvSpPr>
        <p:spPr bwMode="auto">
          <a:xfrm>
            <a:off x="5688013" y="6165850"/>
            <a:ext cx="644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/>
              <a:t>mTOR</a:t>
            </a:r>
          </a:p>
        </p:txBody>
      </p:sp>
      <p:sp>
        <p:nvSpPr>
          <p:cNvPr id="26" name="CuadroTexto 41"/>
          <p:cNvSpPr txBox="1">
            <a:spLocks noChangeArrowheads="1"/>
          </p:cNvSpPr>
          <p:nvPr/>
        </p:nvSpPr>
        <p:spPr bwMode="auto">
          <a:xfrm>
            <a:off x="6948488" y="5661025"/>
            <a:ext cx="902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Interferón</a:t>
            </a:r>
            <a:endParaRPr lang="es-ES" sz="1200" b="1" dirty="0"/>
          </a:p>
        </p:txBody>
      </p:sp>
      <p:sp>
        <p:nvSpPr>
          <p:cNvPr id="27" name="CuadroTexto 42"/>
          <p:cNvSpPr txBox="1">
            <a:spLocks noChangeArrowheads="1"/>
          </p:cNvSpPr>
          <p:nvPr/>
        </p:nvSpPr>
        <p:spPr bwMode="auto">
          <a:xfrm>
            <a:off x="7589838" y="4508500"/>
            <a:ext cx="129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Análogos de la</a:t>
            </a:r>
          </a:p>
          <a:p>
            <a:pPr eaLnBrk="1" hangingPunct="1"/>
            <a:r>
              <a:rPr lang="es-ES" sz="1200" b="1" dirty="0" err="1" smtClean="0"/>
              <a:t>Somatostatina</a:t>
            </a:r>
            <a:endParaRPr lang="es-ES" sz="1200" b="1" dirty="0" smtClean="0"/>
          </a:p>
        </p:txBody>
      </p:sp>
      <p:sp>
        <p:nvSpPr>
          <p:cNvPr id="28" name="CuadroTexto 43"/>
          <p:cNvSpPr txBox="1">
            <a:spLocks noChangeArrowheads="1"/>
          </p:cNvSpPr>
          <p:nvPr/>
        </p:nvSpPr>
        <p:spPr bwMode="auto">
          <a:xfrm>
            <a:off x="7351713" y="3357563"/>
            <a:ext cx="1629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Multidisciplinaridad</a:t>
            </a:r>
            <a:endParaRPr lang="es-ES" sz="1200" b="1" dirty="0"/>
          </a:p>
        </p:txBody>
      </p:sp>
      <p:sp>
        <p:nvSpPr>
          <p:cNvPr id="30" name="CuadroTexto 33"/>
          <p:cNvSpPr txBox="1">
            <a:spLocks noChangeArrowheads="1"/>
          </p:cNvSpPr>
          <p:nvPr/>
        </p:nvSpPr>
        <p:spPr bwMode="auto">
          <a:xfrm>
            <a:off x="7667625" y="2103438"/>
            <a:ext cx="780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smtClean="0"/>
              <a:t>Carga</a:t>
            </a:r>
          </a:p>
          <a:p>
            <a:pPr eaLnBrk="1" hangingPunct="1"/>
            <a:r>
              <a:rPr lang="es-ES" sz="1200" b="1" dirty="0" smtClean="0"/>
              <a:t>Tumoral</a:t>
            </a:r>
            <a:endParaRPr lang="es-ES" sz="1200" b="1" dirty="0"/>
          </a:p>
        </p:txBody>
      </p:sp>
      <p:sp>
        <p:nvSpPr>
          <p:cNvPr id="31" name="CuadroTexto 32"/>
          <p:cNvSpPr txBox="1">
            <a:spLocks noChangeArrowheads="1"/>
          </p:cNvSpPr>
          <p:nvPr/>
        </p:nvSpPr>
        <p:spPr bwMode="auto">
          <a:xfrm>
            <a:off x="4364038" y="1341438"/>
            <a:ext cx="1031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b="1" dirty="0" err="1" smtClean="0"/>
              <a:t>Octreoscan</a:t>
            </a:r>
            <a:endParaRPr lang="es-ES" sz="1200" b="1" dirty="0" smtClean="0"/>
          </a:p>
          <a:p>
            <a:pPr eaLnBrk="1" hangingPunct="1"/>
            <a:r>
              <a:rPr lang="es-ES" sz="1200" b="1" dirty="0" smtClean="0"/>
              <a:t>Positivo o</a:t>
            </a:r>
          </a:p>
          <a:p>
            <a:pPr eaLnBrk="1" hangingPunct="1"/>
            <a:r>
              <a:rPr lang="es-ES" sz="1200" b="1" dirty="0" smtClean="0"/>
              <a:t>Negativo</a:t>
            </a:r>
            <a:endParaRPr lang="es-ES" sz="1200" b="1" dirty="0"/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rgbClr val="660066"/>
                </a:solidFill>
              </a:rPr>
              <a:t>El Reto de los Tumores Neuroendocrinos</a:t>
            </a:r>
            <a:endParaRPr lang="es-ES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1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>
                <a:solidFill>
                  <a:srgbClr val="FF0000"/>
                </a:solidFill>
              </a:rPr>
              <a:t>Sunitinib</a:t>
            </a:r>
            <a:endParaRPr lang="es-ES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62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660066"/>
                </a:solidFill>
              </a:rPr>
              <a:t>Importancia de la Angiogénesis en Cáncer</a:t>
            </a:r>
            <a:endParaRPr lang="es-ES" sz="3600" b="1" dirty="0">
              <a:solidFill>
                <a:srgbClr val="660066"/>
              </a:solidFill>
            </a:endParaRPr>
          </a:p>
        </p:txBody>
      </p:sp>
      <p:pic>
        <p:nvPicPr>
          <p:cNvPr id="4" name="Picture 17" descr="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1" y="1678766"/>
            <a:ext cx="7560202" cy="4089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6" y="3745661"/>
            <a:ext cx="1869127" cy="194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983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660066"/>
                </a:solidFill>
              </a:rPr>
              <a:t>Importancia de la Angiogénesis en Cáncer</a:t>
            </a:r>
            <a:endParaRPr lang="es-ES" sz="3600" b="1" dirty="0">
              <a:solidFill>
                <a:srgbClr val="660066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gray">
          <a:xfrm rot="16200000" flipV="1">
            <a:off x="7467601" y="3873500"/>
            <a:ext cx="0" cy="365125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gray">
          <a:xfrm rot="16200000" flipV="1">
            <a:off x="5934869" y="3872707"/>
            <a:ext cx="0" cy="366712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gray">
          <a:xfrm rot="16200000" flipV="1">
            <a:off x="4473576" y="3873500"/>
            <a:ext cx="0" cy="365125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gray">
          <a:xfrm rot="16200000" flipV="1">
            <a:off x="3024188" y="3873500"/>
            <a:ext cx="0" cy="365125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gray">
          <a:xfrm rot="16200000" flipV="1">
            <a:off x="1587500" y="3871913"/>
            <a:ext cx="0" cy="3683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gray">
          <a:xfrm flipV="1">
            <a:off x="915988" y="2994025"/>
            <a:ext cx="0" cy="4572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gray">
          <a:xfrm flipV="1">
            <a:off x="2308225" y="2994025"/>
            <a:ext cx="0" cy="4572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gray">
          <a:xfrm flipV="1">
            <a:off x="3771900" y="2994025"/>
            <a:ext cx="0" cy="4572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gray">
          <a:xfrm flipV="1">
            <a:off x="5205413" y="2994025"/>
            <a:ext cx="0" cy="4572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gray">
          <a:xfrm flipV="1">
            <a:off x="6716713" y="2994025"/>
            <a:ext cx="0" cy="4572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gray">
          <a:xfrm flipV="1">
            <a:off x="8239125" y="2994025"/>
            <a:ext cx="0" cy="457200"/>
          </a:xfrm>
          <a:prstGeom prst="line">
            <a:avLst/>
          </a:prstGeom>
          <a:ln>
            <a:headEnd type="triangle" w="med" len="med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invGray">
          <a:xfrm>
            <a:off x="77788" y="2444750"/>
            <a:ext cx="1554162" cy="584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GB" sz="1600"/>
              <a:t>Tumor sin vasos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invGray">
          <a:xfrm>
            <a:off x="1651000" y="2444750"/>
            <a:ext cx="1312863" cy="584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GB" sz="1600"/>
              <a:t>Cambio</a:t>
            </a:r>
          </a:p>
          <a:p>
            <a:pPr algn="ctr">
              <a:buFont typeface="Wingdings" charset="0"/>
              <a:buNone/>
            </a:pPr>
            <a:r>
              <a:rPr lang="en-GB" sz="1600"/>
              <a:t>Angiogénico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invGray">
          <a:xfrm>
            <a:off x="3040063" y="2444750"/>
            <a:ext cx="1458912" cy="584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GB" sz="1600"/>
              <a:t>Tumor</a:t>
            </a:r>
          </a:p>
          <a:p>
            <a:pPr algn="ctr">
              <a:buFont typeface="Wingdings" charset="0"/>
              <a:buNone/>
            </a:pPr>
            <a:r>
              <a:rPr lang="en-GB" sz="1600"/>
              <a:t>Vascularizado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invGray">
          <a:xfrm>
            <a:off x="4532313" y="2214563"/>
            <a:ext cx="1444625" cy="83026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GB" sz="1600"/>
              <a:t>Invasión del tumor en vasos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invGray">
          <a:xfrm>
            <a:off x="6054725" y="2444750"/>
            <a:ext cx="1509713" cy="584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GB" sz="1600"/>
              <a:t>Crecimiento a distancia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invGray">
          <a:xfrm>
            <a:off x="7575550" y="2422525"/>
            <a:ext cx="1425575" cy="584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GB" sz="1600"/>
              <a:t>Segunda angiogénesis</a:t>
            </a:r>
          </a:p>
        </p:txBody>
      </p:sp>
      <p:pic>
        <p:nvPicPr>
          <p:cNvPr id="23" name="Picture 31" descr="Avasti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560763"/>
            <a:ext cx="1054100" cy="9906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4" name="Picture 32" descr="Avast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556000"/>
            <a:ext cx="1066800" cy="10001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5" name="Picture 33" descr="Avasti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3560763"/>
            <a:ext cx="1055687" cy="98901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6" name="Picture 34" descr="Dormant_micrometasta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554413"/>
            <a:ext cx="1163638" cy="100171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7" name="Picture 35" descr="Overt_metastas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3557588"/>
            <a:ext cx="1158875" cy="99695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8" name="Picture 36" descr="R_Dormant_Sm_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565525"/>
            <a:ext cx="1068387" cy="9794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0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660066"/>
                </a:solidFill>
              </a:rPr>
              <a:t>Cómo Actúa </a:t>
            </a:r>
            <a:r>
              <a:rPr lang="es-ES" sz="3600" b="1" dirty="0" err="1" smtClean="0">
                <a:solidFill>
                  <a:srgbClr val="660066"/>
                </a:solidFill>
              </a:rPr>
              <a:t>Sunitinib</a:t>
            </a:r>
            <a:r>
              <a:rPr lang="es-ES" sz="3600" b="1" dirty="0" smtClean="0">
                <a:solidFill>
                  <a:srgbClr val="660066"/>
                </a:solidFill>
              </a:rPr>
              <a:t>?</a:t>
            </a:r>
            <a:endParaRPr lang="es-ES" sz="3600" b="1" dirty="0">
              <a:solidFill>
                <a:srgbClr val="660066"/>
              </a:solidFill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777162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1403350" y="2565400"/>
            <a:ext cx="1150938" cy="908050"/>
            <a:chOff x="1429" y="3748"/>
            <a:chExt cx="725" cy="572"/>
          </a:xfrm>
        </p:grpSpPr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1429" y="3793"/>
              <a:ext cx="725" cy="527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Line 6"/>
            <p:cNvSpPr>
              <a:spLocks noChangeShapeType="1"/>
            </p:cNvSpPr>
            <p:nvPr/>
          </p:nvSpPr>
          <p:spPr bwMode="auto">
            <a:xfrm flipH="1">
              <a:off x="1565" y="3748"/>
              <a:ext cx="544" cy="572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3" name="Group 7"/>
          <p:cNvGrpSpPr>
            <a:grpSpLocks/>
          </p:cNvGrpSpPr>
          <p:nvPr/>
        </p:nvGrpSpPr>
        <p:grpSpPr bwMode="auto">
          <a:xfrm>
            <a:off x="4716463" y="1557338"/>
            <a:ext cx="1150937" cy="908050"/>
            <a:chOff x="1429" y="3748"/>
            <a:chExt cx="725" cy="572"/>
          </a:xfrm>
        </p:grpSpPr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1429" y="3793"/>
              <a:ext cx="725" cy="527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Line 9"/>
            <p:cNvSpPr>
              <a:spLocks noChangeShapeType="1"/>
            </p:cNvSpPr>
            <p:nvPr/>
          </p:nvSpPr>
          <p:spPr bwMode="auto">
            <a:xfrm flipH="1">
              <a:off x="1565" y="3748"/>
              <a:ext cx="544" cy="572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893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err="1" smtClean="0">
                <a:solidFill>
                  <a:srgbClr val="660066"/>
                </a:solidFill>
              </a:rPr>
              <a:t>Sunitinib</a:t>
            </a:r>
            <a:r>
              <a:rPr lang="es-ES" sz="3600" b="1" dirty="0" smtClean="0">
                <a:solidFill>
                  <a:srgbClr val="660066"/>
                </a:solidFill>
              </a:rPr>
              <a:t> en Tumores Neuroendocrinos</a:t>
            </a:r>
            <a:endParaRPr lang="es-ES" sz="3600" b="1" dirty="0">
              <a:solidFill>
                <a:srgbClr val="660066"/>
              </a:solidFill>
            </a:endParaRPr>
          </a:p>
        </p:txBody>
      </p:sp>
      <p:pic>
        <p:nvPicPr>
          <p:cNvPr id="10" name="Picture 5" descr="http://www.audiomedica.com/wp-content/2009/07/eric_raym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59" y="1945569"/>
            <a:ext cx="3098069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04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err="1" smtClean="0">
                <a:solidFill>
                  <a:srgbClr val="660066"/>
                </a:solidFill>
              </a:rPr>
              <a:t>Sunitinib</a:t>
            </a:r>
            <a:r>
              <a:rPr lang="es-ES" sz="3600" b="1" dirty="0" smtClean="0">
                <a:solidFill>
                  <a:srgbClr val="660066"/>
                </a:solidFill>
              </a:rPr>
              <a:t> en Tumores Neuroendocrinos</a:t>
            </a:r>
            <a:endParaRPr lang="es-ES" sz="3600" b="1" dirty="0">
              <a:solidFill>
                <a:srgbClr val="660066"/>
              </a:solidFill>
            </a:endParaRPr>
          </a:p>
        </p:txBody>
      </p:sp>
      <p:pic>
        <p:nvPicPr>
          <p:cNvPr id="3" name="Imagen 2" descr="Captura de pantalla 2014-11-01 a la(s) 12.20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5" t="11591" r="4999" b="34088"/>
          <a:stretch/>
        </p:blipFill>
        <p:spPr>
          <a:xfrm>
            <a:off x="457200" y="1417638"/>
            <a:ext cx="3135105" cy="154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Captura de pantalla 2014-11-01 a la(s) 12.20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9" t="36900" r="40123" b="30453"/>
          <a:stretch/>
        </p:blipFill>
        <p:spPr>
          <a:xfrm>
            <a:off x="2935110" y="3203222"/>
            <a:ext cx="5528235" cy="3654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12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>
                <a:solidFill>
                  <a:srgbClr val="FF0000"/>
                </a:solidFill>
              </a:rPr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Radionúclidos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599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Quimioterapia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9567"/>
            <a:ext cx="8057444" cy="56184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8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Quimioterapia empleada en los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90888" y="1989666"/>
            <a:ext cx="4289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Estreptozocina</a:t>
            </a:r>
            <a:endParaRPr lang="es-ES" sz="2400" dirty="0" smtClean="0"/>
          </a:p>
          <a:p>
            <a:pPr marL="285750" indent="-285750">
              <a:buFont typeface="Arial"/>
              <a:buChar char="•"/>
            </a:pPr>
            <a:r>
              <a:rPr lang="es-ES" sz="2400" dirty="0" smtClean="0"/>
              <a:t>5-Fluorouracilo</a:t>
            </a:r>
          </a:p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Adriamicina</a:t>
            </a:r>
            <a:endParaRPr lang="es-ES" sz="2400" dirty="0" smtClean="0"/>
          </a:p>
          <a:p>
            <a:pPr marL="285750" indent="-285750">
              <a:buFont typeface="Arial"/>
              <a:buChar char="•"/>
            </a:pPr>
            <a:r>
              <a:rPr lang="es-ES" sz="2400" dirty="0" smtClean="0"/>
              <a:t>Cisplatino</a:t>
            </a:r>
          </a:p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Carboplatino</a:t>
            </a:r>
            <a:endParaRPr lang="es-ES" sz="2400" dirty="0" smtClean="0"/>
          </a:p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Etopósido</a:t>
            </a:r>
            <a:endParaRPr lang="es-ES" sz="2400" dirty="0" smtClean="0"/>
          </a:p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Temozolamida</a:t>
            </a:r>
            <a:endParaRPr lang="es-ES" sz="2400" dirty="0" smtClean="0"/>
          </a:p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Capecitabina</a:t>
            </a:r>
            <a:endParaRPr lang="es-ES" sz="2400" dirty="0" smtClean="0"/>
          </a:p>
          <a:p>
            <a:pPr marL="285750" indent="-285750">
              <a:buFont typeface="Arial"/>
              <a:buChar char="•"/>
            </a:pPr>
            <a:r>
              <a:rPr lang="es-ES" sz="2400" dirty="0" err="1" smtClean="0"/>
              <a:t>Irinotecan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681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Opciones de Tratamiento cuando la Enfermedad ha Dado Metástasis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9682" y="2243667"/>
            <a:ext cx="55194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Técnicas Locales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Análogos de la </a:t>
            </a:r>
            <a:r>
              <a:rPr lang="es-ES" sz="3200" b="1" dirty="0" err="1" smtClean="0"/>
              <a:t>Somatostatina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Interferón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Everolimus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err="1" smtClean="0"/>
              <a:t>Sunitinib</a:t>
            </a:r>
            <a:endParaRPr lang="es-ES" sz="3200" b="1" dirty="0" smtClean="0"/>
          </a:p>
          <a:p>
            <a:pPr marL="285750" indent="-285750">
              <a:buFont typeface="Arial"/>
              <a:buChar char="•"/>
            </a:pPr>
            <a:r>
              <a:rPr lang="es-ES" sz="3200" b="1" dirty="0" smtClean="0"/>
              <a:t>Quimioterapia</a:t>
            </a:r>
          </a:p>
          <a:p>
            <a:pPr marL="285750" indent="-285750">
              <a:buFont typeface="Arial"/>
              <a:buChar char="•"/>
            </a:pPr>
            <a:r>
              <a:rPr lang="es-ES" sz="3200" b="1" dirty="0" smtClean="0">
                <a:solidFill>
                  <a:srgbClr val="FF0000"/>
                </a:solidFill>
              </a:rPr>
              <a:t>Radionúclidos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308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660066"/>
                </a:solidFill>
              </a:rPr>
              <a:t>Las Células </a:t>
            </a:r>
            <a:r>
              <a:rPr lang="es-ES" b="1" dirty="0" err="1" smtClean="0">
                <a:solidFill>
                  <a:srgbClr val="660066"/>
                </a:solidFill>
              </a:rPr>
              <a:t>Enterocromafines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52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9" t="45586" r="9933" b="8530"/>
          <a:stretch>
            <a:fillRect/>
          </a:stretch>
        </p:blipFill>
        <p:spPr bwMode="auto">
          <a:xfrm>
            <a:off x="457200" y="1516416"/>
            <a:ext cx="3269721" cy="496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" name="Picture 2" descr="http://img.medscape.com/pi/sites/infosite/carcinoid/1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30" y="1231900"/>
            <a:ext cx="50895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" name="Imagen 3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490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Radionúclidos en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3416"/>
            <a:ext cx="8216900" cy="4889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24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fs-gva\USERS DATA$\rvaleix\Downloads\AAA_NETTER-1 PFS graph - AAA colour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204913"/>
            <a:ext cx="6646862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Estudio NETTER-1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hape 192"/>
          <p:cNvSpPr txBox="1"/>
          <p:nvPr/>
        </p:nvSpPr>
        <p:spPr>
          <a:xfrm>
            <a:off x="212725" y="3938588"/>
            <a:ext cx="2098675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  <a:defRPr/>
            </a:pPr>
            <a:r>
              <a:rPr lang="en-US" sz="15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Hazard Ratio [95% CI]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  <a:defRPr/>
            </a:pPr>
            <a:r>
              <a:rPr lang="en-US" sz="15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0.209  [0.129 – 0.338]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  <a:defRPr/>
            </a:pPr>
            <a:r>
              <a:rPr lang="en-US" sz="1500" b="1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p &lt; 0.0001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85738" y="2554288"/>
            <a:ext cx="1833562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defRPr/>
            </a:pPr>
            <a:r>
              <a:rPr lang="en-US" sz="1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N = 229 (ITT)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defRPr/>
            </a:pPr>
            <a:r>
              <a:rPr lang="en-US" sz="1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Number of events: 90 </a:t>
            </a:r>
          </a:p>
          <a:p>
            <a:pPr marL="115888" indent="-115888"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115888" indent="-115888"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kern="0" baseline="30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177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Lu-Dotatate:  23 </a:t>
            </a:r>
          </a:p>
          <a:p>
            <a:pPr marL="115888" indent="-115888"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  <a:rtl val="0"/>
              </a:rPr>
              <a:t>Oct 60 mg LAR:   67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defRPr/>
            </a:pPr>
            <a:endParaRPr lang="en-US" sz="12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defRPr/>
            </a:pPr>
            <a:endParaRPr lang="en-US" sz="12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192"/>
          <p:cNvSpPr txBox="1"/>
          <p:nvPr/>
        </p:nvSpPr>
        <p:spPr>
          <a:xfrm>
            <a:off x="3441700" y="4641850"/>
            <a:ext cx="2393950" cy="576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  <a:defRPr/>
            </a:pPr>
            <a:r>
              <a:rPr lang="en-US" sz="1500" kern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rtl val="0"/>
              </a:rPr>
              <a:t>Octreotide LAR 60 mg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  <a:defRPr/>
            </a:pPr>
            <a:r>
              <a:rPr lang="en-US" sz="1500" kern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rtl val="0"/>
              </a:rPr>
              <a:t>Median PFS: 8.4 months</a:t>
            </a:r>
            <a:endParaRPr lang="en-US" sz="1500" b="1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" name="Shape 192"/>
          <p:cNvSpPr txBox="1"/>
          <p:nvPr/>
        </p:nvSpPr>
        <p:spPr>
          <a:xfrm>
            <a:off x="6167438" y="1617663"/>
            <a:ext cx="2392362" cy="576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  <a:defRPr/>
            </a:pPr>
            <a:r>
              <a:rPr lang="en-US" sz="1500" kern="0" baseline="300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rtl val="0"/>
              </a:rPr>
              <a:t>177</a:t>
            </a:r>
            <a:r>
              <a:rPr lang="en-US" sz="1500" kern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rtl val="0"/>
              </a:rPr>
              <a:t>Lu-Dotatate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  <a:defRPr/>
            </a:pPr>
            <a:r>
              <a:rPr lang="en-US" sz="1500" kern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rtl val="0"/>
              </a:rPr>
              <a:t>Median PFS: Not reached</a:t>
            </a:r>
            <a:endParaRPr lang="en-US" sz="1500" b="1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9688" y="3706813"/>
            <a:ext cx="2516187" cy="1295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3059113" y="4498975"/>
            <a:ext cx="2881312" cy="100806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04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Tratamiento en Equipos Multidisciplinares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813" y="3163888"/>
            <a:ext cx="2232025" cy="147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redondeado 4"/>
          <p:cNvSpPr/>
          <p:nvPr/>
        </p:nvSpPr>
        <p:spPr>
          <a:xfrm>
            <a:off x="3756025" y="1484313"/>
            <a:ext cx="1655763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Endocrinología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649413" y="1849438"/>
            <a:ext cx="1655762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Cirugía General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5681663" y="1849438"/>
            <a:ext cx="1655762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Oncología Médica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249363" y="2822575"/>
            <a:ext cx="1655762" cy="7921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ORL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217613" y="3903663"/>
            <a:ext cx="1655762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Radiología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649413" y="5157788"/>
            <a:ext cx="1655762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Bioquímica Clínica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6251575" y="2822575"/>
            <a:ext cx="1655763" cy="7921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Oncología Radioterápica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6300788" y="3903663"/>
            <a:ext cx="1655762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Neurocirugía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5902325" y="5157788"/>
            <a:ext cx="1655763" cy="7921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Medicina Nuclear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3760788" y="5661025"/>
            <a:ext cx="1655762" cy="7921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2F2B20"/>
                </a:solidFill>
                <a:latin typeface="Calibri"/>
              </a:rPr>
              <a:t>Anatomía Patológica</a:t>
            </a:r>
          </a:p>
        </p:txBody>
      </p:sp>
      <p:pic>
        <p:nvPicPr>
          <p:cNvPr id="15" name="Imagen 14" descr="Captura de pantalla 2014-01-06 a las 11.11.5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8772" r="35451" b="24742"/>
          <a:stretch/>
        </p:blipFill>
        <p:spPr>
          <a:xfrm>
            <a:off x="0" y="6110169"/>
            <a:ext cx="2712124" cy="7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8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Centros de Referencia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16" name="Text Placeholder 35"/>
          <p:cNvSpPr txBox="1">
            <a:spLocks/>
          </p:cNvSpPr>
          <p:nvPr/>
        </p:nvSpPr>
        <p:spPr>
          <a:xfrm>
            <a:off x="2579314" y="6209515"/>
            <a:ext cx="6555384" cy="646331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>
              <a:defRPr lang="en-GB"/>
            </a:defPPr>
            <a:lvl1pPr algn="r" eaLnBrk="0" hangingPunct="0">
              <a:spcAft>
                <a:spcPts val="0"/>
              </a:spcAft>
              <a:buClr>
                <a:srgbClr val="FFCC00"/>
              </a:buClr>
              <a:defRPr sz="1200" kern="0">
                <a:solidFill>
                  <a:srgbClr val="FFFFFF"/>
                </a:solidFill>
                <a:latin typeface="Arial"/>
              </a:defRPr>
            </a:lvl1pPr>
          </a:lstStyle>
          <a:p>
            <a:pPr defTabSz="457200" fontAlgn="auto">
              <a:spcBef>
                <a:spcPts val="0"/>
              </a:spcBef>
              <a:defRPr/>
            </a:pPr>
            <a:r>
              <a:rPr lang="nb-NO" b="1" dirty="0" smtClean="0">
                <a:solidFill>
                  <a:srgbClr val="2F2B20"/>
                </a:solidFill>
                <a:latin typeface="Comic Sans MS"/>
                <a:cs typeface="Comic Sans MS"/>
              </a:rPr>
              <a:t>Yao 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JC, et al. J </a:t>
            </a:r>
            <a:r>
              <a:rPr lang="nb-NO" b="1" dirty="0" err="1">
                <a:solidFill>
                  <a:srgbClr val="2F2B20"/>
                </a:solidFill>
                <a:latin typeface="Comic Sans MS"/>
                <a:cs typeface="Comic Sans MS"/>
              </a:rPr>
              <a:t>Clin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 </a:t>
            </a:r>
            <a:r>
              <a:rPr lang="nb-NO" b="1" dirty="0" err="1">
                <a:solidFill>
                  <a:srgbClr val="2F2B20"/>
                </a:solidFill>
                <a:latin typeface="Comic Sans MS"/>
                <a:cs typeface="Comic Sans MS"/>
              </a:rPr>
              <a:t>Oncol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. 2008;26:3063-</a:t>
            </a:r>
            <a:r>
              <a:rPr lang="nb-NO" b="1" dirty="0" smtClean="0">
                <a:solidFill>
                  <a:srgbClr val="2F2B20"/>
                </a:solidFill>
                <a:latin typeface="Comic Sans MS"/>
                <a:cs typeface="Comic Sans MS"/>
              </a:rPr>
              <a:t>3072</a:t>
            </a:r>
          </a:p>
          <a:p>
            <a:pPr defTabSz="457200" fontAlgn="auto">
              <a:spcBef>
                <a:spcPts val="0"/>
              </a:spcBef>
              <a:defRPr/>
            </a:pPr>
            <a:r>
              <a:rPr lang="nb-NO" b="1" dirty="0" err="1" smtClean="0">
                <a:solidFill>
                  <a:srgbClr val="2F2B20"/>
                </a:solidFill>
                <a:latin typeface="Comic Sans MS"/>
                <a:cs typeface="Comic Sans MS"/>
              </a:rPr>
              <a:t>Öberg</a:t>
            </a:r>
            <a:r>
              <a:rPr lang="nb-NO" b="1" dirty="0" smtClean="0">
                <a:solidFill>
                  <a:srgbClr val="2F2B20"/>
                </a:solidFill>
                <a:latin typeface="Comic Sans MS"/>
                <a:cs typeface="Comic Sans MS"/>
              </a:rPr>
              <a:t> 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K. Oral </a:t>
            </a:r>
            <a:r>
              <a:rPr lang="nb-NO" b="1" dirty="0" err="1">
                <a:solidFill>
                  <a:srgbClr val="2F2B20"/>
                </a:solidFill>
                <a:latin typeface="Comic Sans MS"/>
                <a:cs typeface="Comic Sans MS"/>
              </a:rPr>
              <a:t>presentations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 at ENETS, CCNETS, and NANETS, </a:t>
            </a:r>
            <a:r>
              <a:rPr lang="nb-NO" b="1" dirty="0" smtClean="0">
                <a:solidFill>
                  <a:srgbClr val="2F2B20"/>
                </a:solidFill>
                <a:latin typeface="Comic Sans MS"/>
                <a:cs typeface="Comic Sans MS"/>
              </a:rPr>
              <a:t>2008</a:t>
            </a:r>
          </a:p>
          <a:p>
            <a:pPr defTabSz="457200" fontAlgn="auto">
              <a:spcBef>
                <a:spcPts val="0"/>
              </a:spcBef>
              <a:defRPr/>
            </a:pPr>
            <a:r>
              <a:rPr lang="nb-NO" b="1" dirty="0" err="1" smtClean="0">
                <a:solidFill>
                  <a:srgbClr val="2F2B20"/>
                </a:solidFill>
                <a:latin typeface="Comic Sans MS"/>
                <a:cs typeface="Comic Sans MS"/>
              </a:rPr>
              <a:t>Strosberg</a:t>
            </a:r>
            <a:r>
              <a:rPr lang="nb-NO" b="1" dirty="0" smtClean="0">
                <a:solidFill>
                  <a:srgbClr val="2F2B20"/>
                </a:solidFill>
                <a:latin typeface="Comic Sans MS"/>
                <a:cs typeface="Comic Sans MS"/>
              </a:rPr>
              <a:t> 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J. Poster </a:t>
            </a:r>
            <a:r>
              <a:rPr lang="nb-NO" b="1" dirty="0" err="1">
                <a:solidFill>
                  <a:srgbClr val="2F2B20"/>
                </a:solidFill>
                <a:latin typeface="Comic Sans MS"/>
                <a:cs typeface="Comic Sans MS"/>
              </a:rPr>
              <a:t>presented</a:t>
            </a:r>
            <a:r>
              <a:rPr lang="nb-NO" b="1" dirty="0">
                <a:solidFill>
                  <a:srgbClr val="2F2B20"/>
                </a:solidFill>
                <a:latin typeface="Comic Sans MS"/>
                <a:cs typeface="Comic Sans MS"/>
              </a:rPr>
              <a:t> at ASCO GI 2008.</a:t>
            </a:r>
            <a:endParaRPr lang="en-GB" b="1" dirty="0">
              <a:solidFill>
                <a:srgbClr val="2F2B20"/>
              </a:solidFill>
              <a:latin typeface="Comic Sans MS"/>
              <a:cs typeface="Comic Sans MS"/>
            </a:endParaRPr>
          </a:p>
        </p:txBody>
      </p:sp>
      <p:pic>
        <p:nvPicPr>
          <p:cNvPr id="17" name="Imagen 16" descr="Captura de pantalla 2014-01-06 a las 11.14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32634" r="45976" b="22800"/>
          <a:stretch/>
        </p:blipFill>
        <p:spPr>
          <a:xfrm>
            <a:off x="4595543" y="1754184"/>
            <a:ext cx="4368014" cy="3691834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99556" y="2421419"/>
            <a:ext cx="3540828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srgbClr val="2F2B20"/>
                </a:solidFill>
                <a:latin typeface="Calibri"/>
              </a:rPr>
              <a:t>La mediana de Supervivencia de los pacientes con </a:t>
            </a:r>
            <a:r>
              <a:rPr lang="es-ES" dirty="0" err="1" smtClean="0">
                <a:solidFill>
                  <a:srgbClr val="2F2B20"/>
                </a:solidFill>
                <a:latin typeface="Calibri"/>
              </a:rPr>
              <a:t>TNEs</a:t>
            </a:r>
            <a:r>
              <a:rPr lang="es-ES" dirty="0" smtClean="0">
                <a:solidFill>
                  <a:srgbClr val="2F2B20"/>
                </a:solidFill>
                <a:latin typeface="Calibri"/>
              </a:rPr>
              <a:t> </a:t>
            </a:r>
            <a:r>
              <a:rPr lang="es-ES" dirty="0" err="1" smtClean="0">
                <a:solidFill>
                  <a:srgbClr val="2F2B20"/>
                </a:solidFill>
                <a:latin typeface="Calibri"/>
              </a:rPr>
              <a:t>metastásicos</a:t>
            </a:r>
            <a:r>
              <a:rPr lang="es-ES" dirty="0" smtClean="0">
                <a:solidFill>
                  <a:srgbClr val="2F2B20"/>
                </a:solidFill>
                <a:latin typeface="Calibri"/>
              </a:rPr>
              <a:t> tratados en “centros de excelencia” es3 veces superior que los datos arrojados en la base SEER</a:t>
            </a:r>
            <a:endParaRPr lang="es-ES" dirty="0">
              <a:solidFill>
                <a:srgbClr val="2F2B20"/>
              </a:solidFill>
              <a:latin typeface="Calibri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76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Muchas Gracias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2757488" y="6140450"/>
            <a:ext cx="433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solidFill>
                  <a:srgbClr val="000000"/>
                </a:solidFill>
              </a:rPr>
              <a:t>egrande@oncologiahrc.com</a:t>
            </a:r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412875"/>
            <a:ext cx="771048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54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660066"/>
                </a:solidFill>
              </a:rPr>
              <a:t>Síntomas de los </a:t>
            </a:r>
            <a:r>
              <a:rPr lang="es-ES" b="1" dirty="0" err="1" smtClean="0">
                <a:solidFill>
                  <a:srgbClr val="660066"/>
                </a:solidFill>
              </a:rPr>
              <a:t>TNEs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216525" y="1809750"/>
            <a:ext cx="1160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Flushing</a:t>
            </a:r>
            <a:br>
              <a:rPr lang="en-US" sz="1400" b="1">
                <a:solidFill>
                  <a:srgbClr val="000000"/>
                </a:solidFill>
                <a:latin typeface="Times New Roman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(94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%)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375275" y="2592388"/>
            <a:ext cx="15636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Lesiones valvurares coronarias(53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%)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5775325" y="4448175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Diarrea</a:t>
            </a:r>
            <a:br>
              <a:rPr lang="en-US" sz="1400" b="1">
                <a:solidFill>
                  <a:srgbClr val="000000"/>
                </a:solidFill>
                <a:latin typeface="Times New Roman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(78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%)</a:t>
            </a: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5662613" y="5157788"/>
            <a:ext cx="1160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Edemas</a:t>
            </a:r>
            <a:br>
              <a:rPr lang="en-US" sz="1400" b="1">
                <a:solidFill>
                  <a:srgbClr val="000000"/>
                </a:solidFill>
                <a:latin typeface="Times New Roman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(19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%)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405188" y="5370513"/>
            <a:ext cx="893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Artritis</a:t>
            </a:r>
            <a:br>
              <a:rPr lang="en-US" sz="1400" b="1">
                <a:solidFill>
                  <a:srgbClr val="000000"/>
                </a:solidFill>
                <a:latin typeface="Times New Roman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(7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%)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2128838" y="3821113"/>
            <a:ext cx="148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Calambres</a:t>
            </a:r>
            <a:br>
              <a:rPr lang="en-US" sz="1400" b="1">
                <a:solidFill>
                  <a:srgbClr val="000000"/>
                </a:solidFill>
                <a:latin typeface="Times New Roman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51%)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689225" y="1847850"/>
            <a:ext cx="16351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Telangiectasia</a:t>
            </a:r>
            <a:br>
              <a:rPr lang="en-US" sz="1400" b="1">
                <a:solidFill>
                  <a:srgbClr val="000000"/>
                </a:solidFill>
                <a:latin typeface="Times New Roman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(25</a:t>
            </a:r>
            <a:r>
              <a:rPr lang="en-US" sz="1400" b="1">
                <a:solidFill>
                  <a:srgbClr val="000000"/>
                </a:solidFill>
                <a:latin typeface="Times New Roman" charset="0"/>
                <a:cs typeface="Arial" charset="0"/>
              </a:rPr>
              <a:t>%)</a:t>
            </a:r>
          </a:p>
        </p:txBody>
      </p:sp>
      <p:pic>
        <p:nvPicPr>
          <p:cNvPr id="41" name="Picture 17" descr="Human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19194" b="2982"/>
          <a:stretch>
            <a:fillRect/>
          </a:stretch>
        </p:blipFill>
        <p:spPr bwMode="auto">
          <a:xfrm>
            <a:off x="3619500" y="1746250"/>
            <a:ext cx="23495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http://fotos01.lne.es/fotos/noticias/318x200/2010-07-13_IMG_2010-07-06_01.42.40__45508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55" y="420697"/>
            <a:ext cx="1636007" cy="217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1525" t="14667" r="12725" b="14525"/>
          <a:stretch/>
        </p:blipFill>
        <p:spPr>
          <a:xfrm>
            <a:off x="7153604" y="2692225"/>
            <a:ext cx="1990396" cy="1860550"/>
          </a:xfrm>
          <a:prstGeom prst="rect">
            <a:avLst/>
          </a:prstGeom>
        </p:spPr>
      </p:pic>
      <p:pic>
        <p:nvPicPr>
          <p:cNvPr id="44" name="Picture 2" descr="http://www.infectologiapediatrica.com/blog/wp-content/uploads/2010/11/Diarr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52" y="4552775"/>
            <a:ext cx="1521920" cy="178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r="38403"/>
          <a:stretch/>
        </p:blipFill>
        <p:spPr>
          <a:xfrm>
            <a:off x="5775325" y="5631218"/>
            <a:ext cx="1160463" cy="12292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3334" r="28530" b="3598"/>
          <a:stretch/>
        </p:blipFill>
        <p:spPr>
          <a:xfrm>
            <a:off x="2035219" y="4555286"/>
            <a:ext cx="1308012" cy="2305225"/>
          </a:xfrm>
          <a:prstGeom prst="rect">
            <a:avLst/>
          </a:prstGeom>
        </p:spPr>
      </p:pic>
      <p:pic>
        <p:nvPicPr>
          <p:cNvPr id="47" name="Picture 2" descr="http://basenorte.com/wp-content/uploads/2009/01/calamb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3184808"/>
            <a:ext cx="1264003" cy="126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2" y="420697"/>
            <a:ext cx="1843653" cy="2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76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660066"/>
                </a:solidFill>
              </a:rPr>
              <a:t>Evolución del nº de Casos de TNE</a:t>
            </a:r>
            <a:endParaRPr lang="es-ES" b="1" dirty="0">
              <a:solidFill>
                <a:srgbClr val="660066"/>
              </a:solidFill>
            </a:endParaRPr>
          </a:p>
        </p:txBody>
      </p:sp>
      <p:graphicFrame>
        <p:nvGraphicFramePr>
          <p:cNvPr id="320" name="Object 2"/>
          <p:cNvGraphicFramePr>
            <a:graphicFrameLocks noChangeAspect="1"/>
          </p:cNvGraphicFramePr>
          <p:nvPr/>
        </p:nvGraphicFramePr>
        <p:xfrm>
          <a:off x="1719263" y="2212975"/>
          <a:ext cx="5899150" cy="33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CorelDRAW" r:id="rId3" imgW="6470904" imgH="3718560" progId="CorelDRAW.Graphic.14">
                  <p:embed/>
                </p:oleObj>
              </mc:Choice>
              <mc:Fallback>
                <p:oleObj name="CorelDRAW" r:id="rId3" imgW="6470904" imgH="3718560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9263" y="2212975"/>
                        <a:ext cx="5899150" cy="331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" name="Text Box 6"/>
          <p:cNvSpPr txBox="1">
            <a:spLocks noChangeArrowheads="1"/>
          </p:cNvSpPr>
          <p:nvPr/>
        </p:nvSpPr>
        <p:spPr bwMode="auto">
          <a:xfrm rot="16200000">
            <a:off x="-15483" y="3580399"/>
            <a:ext cx="20820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Incidencia</a:t>
            </a:r>
            <a:r>
              <a:rPr lang="en-GB" sz="1600" dirty="0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por</a:t>
            </a:r>
            <a:r>
              <a:rPr lang="en-GB" sz="1600" dirty="0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 100,000</a:t>
            </a:r>
            <a:endParaRPr lang="en-GB" sz="1600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22" name="Text Box 8"/>
          <p:cNvSpPr txBox="1">
            <a:spLocks noChangeArrowheads="1"/>
          </p:cNvSpPr>
          <p:nvPr/>
        </p:nvSpPr>
        <p:spPr bwMode="auto">
          <a:xfrm rot="18221268">
            <a:off x="1330325" y="56134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1973</a:t>
            </a:r>
          </a:p>
        </p:txBody>
      </p:sp>
      <p:sp>
        <p:nvSpPr>
          <p:cNvPr id="323" name="Text Box 9"/>
          <p:cNvSpPr txBox="1">
            <a:spLocks noChangeArrowheads="1"/>
          </p:cNvSpPr>
          <p:nvPr/>
        </p:nvSpPr>
        <p:spPr bwMode="auto">
          <a:xfrm>
            <a:off x="4560888" y="5919788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Year</a:t>
            </a:r>
          </a:p>
        </p:txBody>
      </p:sp>
      <p:sp>
        <p:nvSpPr>
          <p:cNvPr id="324" name="Text Box 10"/>
          <p:cNvSpPr txBox="1">
            <a:spLocks noChangeArrowheads="1"/>
          </p:cNvSpPr>
          <p:nvPr/>
        </p:nvSpPr>
        <p:spPr bwMode="auto">
          <a:xfrm>
            <a:off x="2376488" y="2355850"/>
            <a:ext cx="1317638" cy="18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ct val="20000"/>
              </a:spcAft>
            </a:pPr>
            <a:r>
              <a:rPr lang="en-GB" sz="1200" b="1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Pulmón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spcAft>
                <a:spcPct val="20000"/>
              </a:spcAft>
            </a:pPr>
            <a:r>
              <a:rPr lang="en-GB" sz="1200" b="1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Apéndice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spcAft>
                <a:spcPct val="20000"/>
              </a:spcAft>
            </a:pPr>
            <a:r>
              <a:rPr lang="en-GB" sz="1200" b="1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Estómago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spcAft>
                <a:spcPct val="20000"/>
              </a:spcAft>
            </a:pPr>
            <a:r>
              <a:rPr lang="en-GB" sz="1200" b="1" dirty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Colon</a:t>
            </a:r>
          </a:p>
          <a:p>
            <a:pPr>
              <a:spcAft>
                <a:spcPct val="20000"/>
              </a:spcAft>
            </a:pPr>
            <a:r>
              <a:rPr lang="en-GB" sz="1200" b="1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Intestino</a:t>
            </a:r>
            <a:r>
              <a:rPr lang="en-GB" sz="1200" b="1" dirty="0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delgado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spcAft>
                <a:spcPct val="20000"/>
              </a:spcAft>
            </a:pPr>
            <a:r>
              <a:rPr lang="en-GB" sz="1200" b="1" dirty="0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Recto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spcAft>
                <a:spcPct val="20000"/>
              </a:spcAft>
            </a:pPr>
            <a:r>
              <a:rPr lang="en-GB" sz="1200" b="1" dirty="0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Ciego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  <a:p>
            <a:pPr>
              <a:spcAft>
                <a:spcPct val="20000"/>
              </a:spcAft>
            </a:pPr>
            <a:r>
              <a:rPr lang="en-GB" sz="1200" b="1" dirty="0" err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Páncreas</a:t>
            </a:r>
            <a:endParaRPr lang="en-GB" sz="1200" b="1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25" name="Text Box 11"/>
          <p:cNvSpPr txBox="1">
            <a:spLocks noChangeArrowheads="1"/>
          </p:cNvSpPr>
          <p:nvPr/>
        </p:nvSpPr>
        <p:spPr bwMode="auto">
          <a:xfrm rot="18221268">
            <a:off x="1712913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1975</a:t>
            </a:r>
          </a:p>
        </p:txBody>
      </p:sp>
      <p:sp>
        <p:nvSpPr>
          <p:cNvPr id="326" name="Text Box 12"/>
          <p:cNvSpPr txBox="1">
            <a:spLocks noChangeArrowheads="1"/>
          </p:cNvSpPr>
          <p:nvPr/>
        </p:nvSpPr>
        <p:spPr bwMode="auto">
          <a:xfrm rot="18221268">
            <a:off x="2084388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1977</a:t>
            </a:r>
          </a:p>
        </p:txBody>
      </p:sp>
      <p:sp>
        <p:nvSpPr>
          <p:cNvPr id="327" name="Text Box 13"/>
          <p:cNvSpPr txBox="1">
            <a:spLocks noChangeArrowheads="1"/>
          </p:cNvSpPr>
          <p:nvPr/>
        </p:nvSpPr>
        <p:spPr bwMode="auto">
          <a:xfrm rot="18221268">
            <a:off x="2463800" y="5618163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1979</a:t>
            </a:r>
          </a:p>
        </p:txBody>
      </p:sp>
      <p:sp>
        <p:nvSpPr>
          <p:cNvPr id="328" name="Text Box 14"/>
          <p:cNvSpPr txBox="1">
            <a:spLocks noChangeArrowheads="1"/>
          </p:cNvSpPr>
          <p:nvPr/>
        </p:nvSpPr>
        <p:spPr bwMode="auto">
          <a:xfrm rot="18221268">
            <a:off x="2862263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1981</a:t>
            </a:r>
          </a:p>
        </p:txBody>
      </p:sp>
      <p:sp>
        <p:nvSpPr>
          <p:cNvPr id="329" name="Text Box 15"/>
          <p:cNvSpPr txBox="1">
            <a:spLocks noChangeArrowheads="1"/>
          </p:cNvSpPr>
          <p:nvPr/>
        </p:nvSpPr>
        <p:spPr bwMode="auto">
          <a:xfrm rot="18221268">
            <a:off x="3257550" y="5618163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1983</a:t>
            </a:r>
          </a:p>
        </p:txBody>
      </p:sp>
      <p:sp>
        <p:nvSpPr>
          <p:cNvPr id="330" name="Text Box 16"/>
          <p:cNvSpPr txBox="1">
            <a:spLocks noChangeArrowheads="1"/>
          </p:cNvSpPr>
          <p:nvPr/>
        </p:nvSpPr>
        <p:spPr bwMode="auto">
          <a:xfrm rot="18221268">
            <a:off x="3638550" y="5618163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1985</a:t>
            </a:r>
          </a:p>
        </p:txBody>
      </p:sp>
      <p:sp>
        <p:nvSpPr>
          <p:cNvPr id="331" name="Text Box 17"/>
          <p:cNvSpPr txBox="1">
            <a:spLocks noChangeArrowheads="1"/>
          </p:cNvSpPr>
          <p:nvPr/>
        </p:nvSpPr>
        <p:spPr bwMode="auto">
          <a:xfrm rot="18221268">
            <a:off x="4021138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1987</a:t>
            </a:r>
          </a:p>
        </p:txBody>
      </p:sp>
      <p:sp>
        <p:nvSpPr>
          <p:cNvPr id="332" name="Text Box 18"/>
          <p:cNvSpPr txBox="1">
            <a:spLocks noChangeArrowheads="1"/>
          </p:cNvSpPr>
          <p:nvPr/>
        </p:nvSpPr>
        <p:spPr bwMode="auto">
          <a:xfrm rot="18221268">
            <a:off x="4394200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1989</a:t>
            </a:r>
          </a:p>
        </p:txBody>
      </p:sp>
      <p:sp>
        <p:nvSpPr>
          <p:cNvPr id="333" name="Text Box 19"/>
          <p:cNvSpPr txBox="1">
            <a:spLocks noChangeArrowheads="1"/>
          </p:cNvSpPr>
          <p:nvPr/>
        </p:nvSpPr>
        <p:spPr bwMode="auto">
          <a:xfrm rot="18221268">
            <a:off x="4782344" y="5604669"/>
            <a:ext cx="57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1991</a:t>
            </a:r>
          </a:p>
        </p:txBody>
      </p:sp>
      <p:sp>
        <p:nvSpPr>
          <p:cNvPr id="334" name="Text Box 20"/>
          <p:cNvSpPr txBox="1">
            <a:spLocks noChangeArrowheads="1"/>
          </p:cNvSpPr>
          <p:nvPr/>
        </p:nvSpPr>
        <p:spPr bwMode="auto">
          <a:xfrm rot="18221268">
            <a:off x="5160963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1993</a:t>
            </a:r>
          </a:p>
        </p:txBody>
      </p:sp>
      <p:sp>
        <p:nvSpPr>
          <p:cNvPr id="335" name="Text Box 21"/>
          <p:cNvSpPr txBox="1">
            <a:spLocks noChangeArrowheads="1"/>
          </p:cNvSpPr>
          <p:nvPr/>
        </p:nvSpPr>
        <p:spPr bwMode="auto">
          <a:xfrm rot="18221268">
            <a:off x="5549900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1995</a:t>
            </a:r>
          </a:p>
        </p:txBody>
      </p:sp>
      <p:sp>
        <p:nvSpPr>
          <p:cNvPr id="336" name="Text Box 22"/>
          <p:cNvSpPr txBox="1">
            <a:spLocks noChangeArrowheads="1"/>
          </p:cNvSpPr>
          <p:nvPr/>
        </p:nvSpPr>
        <p:spPr bwMode="auto">
          <a:xfrm rot="18221268">
            <a:off x="5935663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1997</a:t>
            </a:r>
          </a:p>
        </p:txBody>
      </p:sp>
      <p:sp>
        <p:nvSpPr>
          <p:cNvPr id="337" name="Text Box 23"/>
          <p:cNvSpPr txBox="1">
            <a:spLocks noChangeArrowheads="1"/>
          </p:cNvSpPr>
          <p:nvPr/>
        </p:nvSpPr>
        <p:spPr bwMode="auto">
          <a:xfrm rot="18221268">
            <a:off x="6318250" y="5616575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1999</a:t>
            </a:r>
          </a:p>
        </p:txBody>
      </p:sp>
      <p:sp>
        <p:nvSpPr>
          <p:cNvPr id="338" name="Text Box 24"/>
          <p:cNvSpPr txBox="1">
            <a:spLocks noChangeArrowheads="1"/>
          </p:cNvSpPr>
          <p:nvPr/>
        </p:nvSpPr>
        <p:spPr bwMode="auto">
          <a:xfrm rot="18221268">
            <a:off x="6697663" y="56007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2001</a:t>
            </a:r>
          </a:p>
        </p:txBody>
      </p:sp>
      <p:sp>
        <p:nvSpPr>
          <p:cNvPr id="339" name="Text Box 25"/>
          <p:cNvSpPr txBox="1">
            <a:spLocks noChangeArrowheads="1"/>
          </p:cNvSpPr>
          <p:nvPr/>
        </p:nvSpPr>
        <p:spPr bwMode="auto">
          <a:xfrm rot="18221268">
            <a:off x="7086600" y="5588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2003</a:t>
            </a:r>
          </a:p>
        </p:txBody>
      </p:sp>
      <p:graphicFrame>
        <p:nvGraphicFramePr>
          <p:cNvPr id="340" name="Object 26"/>
          <p:cNvGraphicFramePr>
            <a:graphicFrameLocks noChangeAspect="1"/>
          </p:cNvGraphicFramePr>
          <p:nvPr/>
        </p:nvGraphicFramePr>
        <p:xfrm>
          <a:off x="2030413" y="2392363"/>
          <a:ext cx="3746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CorelDRAW" r:id="rId5" imgW="411480" imgH="1938528" progId="CorelDRAW.Graphic.14">
                  <p:embed/>
                </p:oleObj>
              </mc:Choice>
              <mc:Fallback>
                <p:oleObj name="CorelDRAW" r:id="rId5" imgW="411480" imgH="1938528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2392363"/>
                        <a:ext cx="3746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" name="Text Box 27"/>
          <p:cNvSpPr txBox="1">
            <a:spLocks noChangeArrowheads="1"/>
          </p:cNvSpPr>
          <p:nvPr/>
        </p:nvSpPr>
        <p:spPr bwMode="auto">
          <a:xfrm>
            <a:off x="1941513" y="2071688"/>
            <a:ext cx="96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b="1" u="sng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t>NET Site</a:t>
            </a:r>
          </a:p>
        </p:txBody>
      </p:sp>
      <p:sp>
        <p:nvSpPr>
          <p:cNvPr id="342" name="Text Box 29"/>
          <p:cNvSpPr txBox="1">
            <a:spLocks noChangeArrowheads="1"/>
          </p:cNvSpPr>
          <p:nvPr/>
        </p:nvSpPr>
        <p:spPr bwMode="auto">
          <a:xfrm>
            <a:off x="1344613" y="5291138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0.0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3" name="Text Box 30"/>
          <p:cNvSpPr txBox="1">
            <a:spLocks noChangeArrowheads="1"/>
          </p:cNvSpPr>
          <p:nvPr/>
        </p:nvSpPr>
        <p:spPr bwMode="auto">
          <a:xfrm>
            <a:off x="1344613" y="4833938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0.2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4" name="Text Box 31"/>
          <p:cNvSpPr txBox="1">
            <a:spLocks noChangeArrowheads="1"/>
          </p:cNvSpPr>
          <p:nvPr/>
        </p:nvSpPr>
        <p:spPr bwMode="auto">
          <a:xfrm>
            <a:off x="1344613" y="4373563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0.4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5" name="Text Box 32"/>
          <p:cNvSpPr txBox="1">
            <a:spLocks noChangeArrowheads="1"/>
          </p:cNvSpPr>
          <p:nvPr/>
        </p:nvSpPr>
        <p:spPr bwMode="auto">
          <a:xfrm>
            <a:off x="1344613" y="3916363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0.6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6" name="Text Box 33"/>
          <p:cNvSpPr txBox="1">
            <a:spLocks noChangeArrowheads="1"/>
          </p:cNvSpPr>
          <p:nvPr/>
        </p:nvSpPr>
        <p:spPr bwMode="auto">
          <a:xfrm>
            <a:off x="1344613" y="3459163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0.8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7" name="Text Box 34"/>
          <p:cNvSpPr txBox="1">
            <a:spLocks noChangeArrowheads="1"/>
          </p:cNvSpPr>
          <p:nvPr/>
        </p:nvSpPr>
        <p:spPr bwMode="auto">
          <a:xfrm>
            <a:off x="1344613" y="3001963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1.0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8" name="Text Box 35"/>
          <p:cNvSpPr txBox="1">
            <a:spLocks noChangeArrowheads="1"/>
          </p:cNvSpPr>
          <p:nvPr/>
        </p:nvSpPr>
        <p:spPr bwMode="auto">
          <a:xfrm>
            <a:off x="1344613" y="2544763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1.2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9" name="Text Box 36"/>
          <p:cNvSpPr txBox="1">
            <a:spLocks noChangeArrowheads="1"/>
          </p:cNvSpPr>
          <p:nvPr/>
        </p:nvSpPr>
        <p:spPr bwMode="auto">
          <a:xfrm>
            <a:off x="1344613" y="2087563"/>
            <a:ext cx="452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1.4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37309" r="3125" b="22273"/>
          <a:stretch>
            <a:fillRect/>
          </a:stretch>
        </p:blipFill>
        <p:spPr bwMode="auto">
          <a:xfrm>
            <a:off x="7643813" y="2571750"/>
            <a:ext cx="15001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26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Síntomas Producidos por la Ocupación de Espacio</a:t>
            </a:r>
            <a:endParaRPr lang="es-ES" b="1" dirty="0">
              <a:solidFill>
                <a:srgbClr val="660066"/>
              </a:solidFill>
            </a:endParaRPr>
          </a:p>
        </p:txBody>
      </p:sp>
      <p:pic>
        <p:nvPicPr>
          <p:cNvPr id="34" name="Picture 2" descr="Ultrasound. Computed Tomography (CT) or CAT scan: CT scan of Abdomen and pelvis showing liver metastases of carcinoid tumor and desmoplastic reaction with spiculae of surrounding mesenterial fat and central calcifica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6393" r="18483" b="47166"/>
          <a:stretch>
            <a:fillRect/>
          </a:stretch>
        </p:blipFill>
        <p:spPr bwMode="auto">
          <a:xfrm>
            <a:off x="4684888" y="2243617"/>
            <a:ext cx="4134556" cy="335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6" y="2243617"/>
            <a:ext cx="4533160" cy="335549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070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Pruebas de Diagnóstico habituales</a:t>
            </a:r>
            <a:endParaRPr lang="es-ES" b="1" dirty="0">
              <a:solidFill>
                <a:srgbClr val="660066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2144889"/>
            <a:ext cx="3724096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800" dirty="0" smtClean="0"/>
              <a:t>Analítica</a:t>
            </a:r>
          </a:p>
          <a:p>
            <a:pPr marL="285750" indent="-285750">
              <a:buFont typeface="Arial"/>
              <a:buChar char="•"/>
            </a:pPr>
            <a:r>
              <a:rPr lang="es-ES" sz="2800" dirty="0" err="1" smtClean="0"/>
              <a:t>Cromogranina</a:t>
            </a:r>
            <a:r>
              <a:rPr lang="es-ES" sz="2800" dirty="0" smtClean="0"/>
              <a:t> A</a:t>
            </a:r>
          </a:p>
          <a:p>
            <a:pPr marL="285750" indent="-285750">
              <a:buFont typeface="Arial"/>
              <a:buChar char="•"/>
            </a:pPr>
            <a:r>
              <a:rPr lang="es-ES" sz="2800" dirty="0" smtClean="0"/>
              <a:t>5-HIIAA</a:t>
            </a:r>
          </a:p>
          <a:p>
            <a:pPr marL="285750" indent="-285750">
              <a:buFont typeface="Arial"/>
              <a:buChar char="•"/>
            </a:pPr>
            <a:r>
              <a:rPr lang="es-ES" sz="2800" dirty="0" smtClean="0"/>
              <a:t>TAC</a:t>
            </a:r>
          </a:p>
          <a:p>
            <a:pPr marL="285750" indent="-285750">
              <a:buFont typeface="Arial"/>
              <a:buChar char="•"/>
            </a:pPr>
            <a:r>
              <a:rPr lang="es-ES" sz="2800" dirty="0" err="1" smtClean="0"/>
              <a:t>Octreoscan</a:t>
            </a:r>
            <a:endParaRPr lang="es-ES" sz="2800" dirty="0" smtClean="0"/>
          </a:p>
          <a:p>
            <a:pPr marL="285750" indent="-285750">
              <a:buFont typeface="Arial"/>
              <a:buChar char="•"/>
            </a:pPr>
            <a:r>
              <a:rPr lang="es-ES" sz="2800" dirty="0" smtClean="0"/>
              <a:t>Resonancia Magnética</a:t>
            </a:r>
          </a:p>
          <a:p>
            <a:pPr marL="285750" indent="-285750">
              <a:buFont typeface="Arial"/>
              <a:buChar char="•"/>
            </a:pPr>
            <a:r>
              <a:rPr lang="es-ES" sz="2800" dirty="0" smtClean="0"/>
              <a:t>PET-TAC</a:t>
            </a:r>
            <a:endParaRPr lang="es-ES" sz="2800" dirty="0"/>
          </a:p>
        </p:txBody>
      </p:sp>
      <p:pic>
        <p:nvPicPr>
          <p:cNvPr id="6" name="Picture 2" descr="Testing for Carcinoid Syndrome and Carcinoid Tum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90" y="1679222"/>
            <a:ext cx="3870409" cy="204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esting for Carcinoid Syndrome and Carcinoid Tum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89" y="3817250"/>
            <a:ext cx="3870409" cy="278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0333"/>
            <a:ext cx="920750" cy="122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538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935</Words>
  <Application>Microsoft Macintosh PowerPoint</Application>
  <PresentationFormat>Presentación en pantalla (4:3)</PresentationFormat>
  <Paragraphs>329</Paragraphs>
  <Slides>54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6" baseType="lpstr">
      <vt:lpstr>Tema de Office</vt:lpstr>
      <vt:lpstr>CorelDRAW</vt:lpstr>
      <vt:lpstr>Diagnóstico y Tratamiento de los Tumores Neuroendocrinos</vt:lpstr>
      <vt:lpstr>Presentación de PowerPoint</vt:lpstr>
      <vt:lpstr>Presentación de PowerPoint</vt:lpstr>
      <vt:lpstr>Presentación de PowerPoint</vt:lpstr>
      <vt:lpstr>Las Células Enterocromafines</vt:lpstr>
      <vt:lpstr>Síntomas de los TNEs</vt:lpstr>
      <vt:lpstr>Evolución del nº de Casos de TNE</vt:lpstr>
      <vt:lpstr>Síntomas Producidos por la Ocupación de Espacio</vt:lpstr>
      <vt:lpstr>Pruebas de Diagnóstico habituales</vt:lpstr>
      <vt:lpstr>Imagen de un TNE en TAC</vt:lpstr>
      <vt:lpstr>Imagen de un TNE en Octreoscan</vt:lpstr>
      <vt:lpstr>Imagen de un TNE en Resonancia</vt:lpstr>
      <vt:lpstr>Imagen de un TNE en PET-TAC</vt:lpstr>
      <vt:lpstr>Tratamiento Curativo de los TNEs</vt:lpstr>
      <vt:lpstr>Inversión Económica en Investigación por Tipo de Tumor</vt:lpstr>
      <vt:lpstr>Supervivencia Media de los Pacientes con TNE en las últimas Décadas</vt:lpstr>
      <vt:lpstr>Supervivencia Media de los Pacientes con Ca de Colon en las últimas Décadas</vt:lpstr>
      <vt:lpstr>Opciones de Tratamiento cuando la Enfermedad ha Dado Metástasis</vt:lpstr>
      <vt:lpstr>Qué se Tiene en Cuenta al Tratar a un Paciente con un TNE</vt:lpstr>
      <vt:lpstr>Tiempo sin Progresar un Tumor Dependiendo del Origen </vt:lpstr>
      <vt:lpstr>Correlación entre el Grado de Diferenciación Tumoral y la Supervivencia de los TNEs</vt:lpstr>
      <vt:lpstr>Correlación entre el Índice de Proliferación Tumoral y la Supervivencia de los TNEs</vt:lpstr>
      <vt:lpstr>Presentación de PowerPoint</vt:lpstr>
      <vt:lpstr>Opciones de Tratamiento cuando la Enfermedad ha Dado Metástasis</vt:lpstr>
      <vt:lpstr>Opciones de Tratamiento cuando la Enfermedad ha Dado Metástasis</vt:lpstr>
      <vt:lpstr>Radioablación por Frecuencia</vt:lpstr>
      <vt:lpstr>Quimioembolización</vt:lpstr>
      <vt:lpstr>Opciones de Tratamiento cuando la Enfermedad ha Dado Metástasis</vt:lpstr>
      <vt:lpstr>Receptores de la Somatostatina</vt:lpstr>
      <vt:lpstr>Análogos de la Somatostatina</vt:lpstr>
      <vt:lpstr>Estudio PROMID</vt:lpstr>
      <vt:lpstr>Estudio CLARINET</vt:lpstr>
      <vt:lpstr>Opciones de Tratamiento cuando la Enfermedad ha Dado Metástasis</vt:lpstr>
      <vt:lpstr>Interferón</vt:lpstr>
      <vt:lpstr>Opciones de Tratamiento cuando la Enfermedad ha Dado Metástasis</vt:lpstr>
      <vt:lpstr>La Vía de Señalización Intracelular del PI3K/AKT/mTOR</vt:lpstr>
      <vt:lpstr>Everolimus en TNEs</vt:lpstr>
      <vt:lpstr>Everolimus en TNEs de Páncreas</vt:lpstr>
      <vt:lpstr>Everolimus en TNEs No Pancreáticos</vt:lpstr>
      <vt:lpstr>Opciones de Tratamiento cuando la Enfermedad ha Dado Metástasis</vt:lpstr>
      <vt:lpstr>Importancia de la Angiogénesis en Cáncer</vt:lpstr>
      <vt:lpstr>Importancia de la Angiogénesis en Cáncer</vt:lpstr>
      <vt:lpstr>Cómo Actúa Sunitinib?</vt:lpstr>
      <vt:lpstr>Sunitinib en Tumores Neuroendocrinos</vt:lpstr>
      <vt:lpstr>Sunitinib en Tumores Neuroendocrinos</vt:lpstr>
      <vt:lpstr>Opciones de Tratamiento cuando la Enfermedad ha Dado Metástasis</vt:lpstr>
      <vt:lpstr>Quimioterapia</vt:lpstr>
      <vt:lpstr>Quimioterapia empleada en los TNEs</vt:lpstr>
      <vt:lpstr>Opciones de Tratamiento cuando la Enfermedad ha Dado Metástasis</vt:lpstr>
      <vt:lpstr>Radionúclidos en TNEs</vt:lpstr>
      <vt:lpstr>Estudio NETTER-1</vt:lpstr>
      <vt:lpstr>Tratamiento en Equipos Multidisciplinares</vt:lpstr>
      <vt:lpstr>Centros de Referencia</vt:lpstr>
      <vt:lpstr>Muchas Gracias</vt:lpstr>
    </vt:vector>
  </TitlesOfParts>
  <Company>Enrique Grande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Diagnóstico y Tratamiento de los Tumores Neuroendocrinos</dc:title>
  <dc:creator>Enrique Grande</dc:creator>
  <cp:lastModifiedBy>Enrique Grande Pulido</cp:lastModifiedBy>
  <cp:revision>47</cp:revision>
  <dcterms:created xsi:type="dcterms:W3CDTF">2014-11-01T10:01:23Z</dcterms:created>
  <dcterms:modified xsi:type="dcterms:W3CDTF">2015-10-22T10:49:10Z</dcterms:modified>
</cp:coreProperties>
</file>